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jpg" ContentType="image/jpeg"/>
  <Default Extension="emf" ContentType="image/x-emf"/>
  <Default Extension="tiff" ContentType="image/tiff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embeddings/oleObject3.bin" ContentType="application/vnd.openxmlformats-officedocument.oleObject"/>
  <Override PartName="/ppt/embeddings/oleObject4.bin" ContentType="application/vnd.openxmlformats-officedocument.oleObject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2"/>
  </p:notesMasterIdLst>
  <p:sldIdLst>
    <p:sldId id="256" r:id="rId2"/>
    <p:sldId id="257" r:id="rId3"/>
    <p:sldId id="320" r:id="rId4"/>
    <p:sldId id="321" r:id="rId5"/>
    <p:sldId id="258" r:id="rId6"/>
    <p:sldId id="322" r:id="rId7"/>
    <p:sldId id="323" r:id="rId8"/>
    <p:sldId id="269" r:id="rId9"/>
    <p:sldId id="260" r:id="rId10"/>
    <p:sldId id="268" r:id="rId11"/>
    <p:sldId id="309" r:id="rId12"/>
    <p:sldId id="302" r:id="rId13"/>
    <p:sldId id="262" r:id="rId14"/>
    <p:sldId id="265" r:id="rId15"/>
    <p:sldId id="263" r:id="rId16"/>
    <p:sldId id="271" r:id="rId17"/>
    <p:sldId id="311" r:id="rId18"/>
    <p:sldId id="272" r:id="rId19"/>
    <p:sldId id="276" r:id="rId20"/>
    <p:sldId id="275" r:id="rId21"/>
    <p:sldId id="312" r:id="rId22"/>
    <p:sldId id="274" r:id="rId23"/>
    <p:sldId id="273" r:id="rId24"/>
    <p:sldId id="283" r:id="rId25"/>
    <p:sldId id="288" r:id="rId26"/>
    <p:sldId id="284" r:id="rId27"/>
    <p:sldId id="285" r:id="rId28"/>
    <p:sldId id="290" r:id="rId29"/>
    <p:sldId id="286" r:id="rId30"/>
    <p:sldId id="291" r:id="rId31"/>
    <p:sldId id="315" r:id="rId32"/>
    <p:sldId id="328" r:id="rId33"/>
    <p:sldId id="331" r:id="rId34"/>
    <p:sldId id="329" r:id="rId35"/>
    <p:sldId id="324" r:id="rId36"/>
    <p:sldId id="308" r:id="rId37"/>
    <p:sldId id="325" r:id="rId38"/>
    <p:sldId id="330" r:id="rId39"/>
    <p:sldId id="326" r:id="rId40"/>
    <p:sldId id="327" r:id="rId41"/>
  </p:sldIdLst>
  <p:sldSz cx="9144000" cy="6858000" type="screen4x3"/>
  <p:notesSz cx="7010400" cy="9223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3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733" autoAdjust="0"/>
    <p:restoredTop sz="98323" autoAdjust="0"/>
  </p:normalViewPr>
  <p:slideViewPr>
    <p:cSldViewPr>
      <p:cViewPr>
        <p:scale>
          <a:sx n="121" d="100"/>
          <a:sy n="121" d="100"/>
        </p:scale>
        <p:origin x="-880" y="15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heme" Target="theme/theme1.xml"/><Relationship Id="rId47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notesMaster" Target="notesMasters/notesMaster1.xml"/><Relationship Id="rId43" Type="http://schemas.openxmlformats.org/officeDocument/2006/relationships/printerSettings" Target="printerSettings/printerSettings1.bin"/><Relationship Id="rId44" Type="http://schemas.openxmlformats.org/officeDocument/2006/relationships/presProps" Target="presProps.xml"/><Relationship Id="rId45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4" Type="http://schemas.openxmlformats.org/officeDocument/2006/relationships/image" Target="../media/image16.emf"/><Relationship Id="rId1" Type="http://schemas.openxmlformats.org/officeDocument/2006/relationships/image" Target="../media/image13.emf"/><Relationship Id="rId2" Type="http://schemas.openxmlformats.org/officeDocument/2006/relationships/image" Target="../media/image14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1169"/>
          </a:xfrm>
          <a:prstGeom prst="rect">
            <a:avLst/>
          </a:prstGeom>
        </p:spPr>
        <p:txBody>
          <a:bodyPr vert="horz" lIns="92757" tIns="46378" rIns="92757" bIns="46378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1169"/>
          </a:xfrm>
          <a:prstGeom prst="rect">
            <a:avLst/>
          </a:prstGeom>
        </p:spPr>
        <p:txBody>
          <a:bodyPr vert="horz" lIns="92757" tIns="46378" rIns="92757" bIns="46378" rtlCol="0"/>
          <a:lstStyle>
            <a:lvl1pPr algn="r">
              <a:defRPr sz="1200"/>
            </a:lvl1pPr>
          </a:lstStyle>
          <a:p>
            <a:fld id="{103C891B-3658-4779-8A89-72B1D263E415}" type="datetimeFigureOut">
              <a:rPr lang="en-US" smtClean="0"/>
              <a:t>12/9/18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98563" y="692150"/>
            <a:ext cx="4613275" cy="34591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757" tIns="46378" rIns="92757" bIns="46378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381103"/>
            <a:ext cx="5608320" cy="4150519"/>
          </a:xfrm>
          <a:prstGeom prst="rect">
            <a:avLst/>
          </a:prstGeom>
        </p:spPr>
        <p:txBody>
          <a:bodyPr vert="horz" lIns="92757" tIns="46378" rIns="92757" bIns="46378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760605"/>
            <a:ext cx="3037840" cy="461169"/>
          </a:xfrm>
          <a:prstGeom prst="rect">
            <a:avLst/>
          </a:prstGeom>
        </p:spPr>
        <p:txBody>
          <a:bodyPr vert="horz" lIns="92757" tIns="46378" rIns="92757" bIns="46378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760605"/>
            <a:ext cx="3037840" cy="461169"/>
          </a:xfrm>
          <a:prstGeom prst="rect">
            <a:avLst/>
          </a:prstGeom>
        </p:spPr>
        <p:txBody>
          <a:bodyPr vert="horz" lIns="92757" tIns="46378" rIns="92757" bIns="46378" rtlCol="0" anchor="b"/>
          <a:lstStyle>
            <a:lvl1pPr algn="r">
              <a:defRPr sz="1200"/>
            </a:lvl1pPr>
          </a:lstStyle>
          <a:p>
            <a:fld id="{97133B5D-B6CE-49E8-9FF8-89E883C781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4077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Relationship Id="rId3" Type="http://schemas.openxmlformats.org/officeDocument/2006/relationships/hyperlink" Target="https://www.youtube.com/watch?v=w15GpupQusM" TargetMode="Externa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133B5D-B6CE-49E8-9FF8-89E883C781B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5434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133B5D-B6CE-49E8-9FF8-89E883C781B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0273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133B5D-B6CE-49E8-9FF8-89E883C781B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53842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133B5D-B6CE-49E8-9FF8-89E883C781B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0229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indent="463784"/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2C9BCD-3071-4E8F-B0D3-D8AC5899882D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133B5D-B6CE-49E8-9FF8-89E883C781B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3179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133B5D-B6CE-49E8-9FF8-89E883C781B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7798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133B5D-B6CE-49E8-9FF8-89E883C781B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3538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www.hesaitech.com</a:t>
            </a:r>
            <a:r>
              <a:rPr lang="en-US" dirty="0" smtClean="0"/>
              <a:t>/en/</a:t>
            </a:r>
            <a:r>
              <a:rPr lang="en-US" dirty="0" err="1" smtClean="0"/>
              <a:t>faq</a:t>
            </a:r>
            <a:r>
              <a:rPr lang="en-US" dirty="0" smtClean="0"/>
              <a:t>/</a:t>
            </a:r>
            <a:r>
              <a:rPr lang="en-US" dirty="0" err="1" smtClean="0"/>
              <a:t>laser.html?backUrl</a:t>
            </a:r>
            <a:r>
              <a:rPr lang="en-US" dirty="0" smtClean="0"/>
              <a:t>=/drone-</a:t>
            </a:r>
            <a:r>
              <a:rPr lang="en-US" dirty="0" err="1" smtClean="0"/>
              <a:t>mounted_natural_gas_surveillance_system.html</a:t>
            </a:r>
            <a:endParaRPr lang="en-US" dirty="0" smtClean="0"/>
          </a:p>
          <a:p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 smtClean="0"/>
              <a:t>Capstone project: </a:t>
            </a:r>
            <a:r>
              <a:rPr lang="en-US" sz="1200" dirty="0" smtClean="0">
                <a:hlinkClick r:id="rId3"/>
              </a:rPr>
              <a:t>https://www.youtube.com/watch?v=w15GpupQusM</a:t>
            </a:r>
            <a:endParaRPr lang="en-US" sz="120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133B5D-B6CE-49E8-9FF8-89E883C781B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1477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indent="463784"/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2C9BCD-3071-4E8F-B0D3-D8AC5899882D}" type="slidenum">
              <a:rPr lang="en-US" smtClean="0"/>
              <a:pPr/>
              <a:t>36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133B5D-B6CE-49E8-9FF8-89E883C781B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8333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133B5D-B6CE-49E8-9FF8-89E883C781B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0246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Sensing methane is difficult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27567">
              <a:defRPr/>
            </a:pPr>
            <a:fld id="{4E5386CC-76AE-42A1-8C47-02801CDFA1D8}" type="slidenum">
              <a:rPr lang="en-US">
                <a:solidFill>
                  <a:prstClr val="black"/>
                </a:solidFill>
                <a:latin typeface="Calibri"/>
              </a:rPr>
              <a:pPr defTabSz="927567">
                <a:defRPr/>
              </a:pPr>
              <a:t>6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559445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mars.nasa.gov</a:t>
            </a:r>
            <a:r>
              <a:rPr lang="en-US" dirty="0" smtClean="0"/>
              <a:t>/</a:t>
            </a:r>
            <a:r>
              <a:rPr lang="en-US" dirty="0" err="1" smtClean="0"/>
              <a:t>allaboutmars</a:t>
            </a:r>
            <a:r>
              <a:rPr lang="en-US" dirty="0" smtClean="0"/>
              <a:t>/facts/#?c=</a:t>
            </a:r>
            <a:r>
              <a:rPr lang="en-US" dirty="0" err="1" smtClean="0"/>
              <a:t>inspace&amp;s</a:t>
            </a:r>
            <a:r>
              <a:rPr lang="en-US" dirty="0" smtClean="0"/>
              <a:t>=distance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133B5D-B6CE-49E8-9FF8-89E883C781B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7596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2C9BCD-3071-4E8F-B0D3-D8AC5899882D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8954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133B5D-B6CE-49E8-9FF8-89E883C781B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6449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133B5D-B6CE-49E8-9FF8-89E883C781B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3713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133B5D-B6CE-49E8-9FF8-89E883C781B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7025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C7167-FF08-4182-BAAF-6769106781DB}" type="datetime1">
              <a:rPr lang="en-US" smtClean="0"/>
              <a:t>12/9/18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E8F2F-9396-40F3-9153-C1B037C0A3BE}" type="datetime1">
              <a:rPr lang="en-US" smtClean="0"/>
              <a:t>12/9/18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728D4C-DD63-43CB-8824-861B56C0A67B}" type="datetime1">
              <a:rPr lang="en-US" smtClean="0"/>
              <a:t>12/9/18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85152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18C6ED-0080-44BB-AF8D-932C159C34CB}" type="datetime1">
              <a:rPr lang="zh-CN" altLang="en-US" smtClean="0"/>
              <a:pPr>
                <a:defRPr/>
              </a:pPr>
              <a:t>12/9/18</a:t>
            </a:fld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54E3378-DF98-41CE-B109-66062A30A5B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323336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2541A-F210-4445-80D0-7D721F55B2A0}" type="datetime1">
              <a:rPr lang="en-US" smtClean="0"/>
              <a:t>12/9/18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B598F-B740-4144-A8B9-7B5BE3C784F9}" type="datetime1">
              <a:rPr lang="en-US" smtClean="0"/>
              <a:t>12/9/18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E2FDF5-54B7-426B-8CFF-0D28E9DFC930}" type="datetime1">
              <a:rPr lang="en-US" smtClean="0"/>
              <a:t>12/9/18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F80B5-03E3-4F33-9550-27077EC6C5BE}" type="datetime1">
              <a:rPr lang="en-US" smtClean="0"/>
              <a:t>12/9/18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2DFBD-CF0A-4131-880E-0C02221706F8}" type="datetime1">
              <a:rPr lang="en-US" smtClean="0"/>
              <a:t>12/9/18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9A7E8-78BA-4CCB-854E-386DB7E5EAF5}" type="datetime1">
              <a:rPr lang="en-US" smtClean="0"/>
              <a:t>12/9/18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57F7A-C5FE-467A-8A16-5E3B21CB0A15}" type="datetime1">
              <a:rPr lang="en-US" smtClean="0"/>
              <a:t>12/9/18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A2A5A9-B859-4BCD-A0C5-5D336B973132}" type="datetime1">
              <a:rPr lang="en-US" smtClean="0"/>
              <a:t>12/9/18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322E60-6A0E-476C-912D-CD2D94D5F859}" type="datetime1">
              <a:rPr lang="en-US" smtClean="0"/>
              <a:t>12/9/18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9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4" Type="http://schemas.microsoft.com/office/2007/relationships/hdphoto" Target="../media/hdphoto1.wdp"/><Relationship Id="rId5" Type="http://schemas.openxmlformats.org/officeDocument/2006/relationships/image" Target="../media/image21.jpeg"/><Relationship Id="rId6" Type="http://schemas.microsoft.com/office/2007/relationships/hdphoto" Target="../media/hdphoto2.wdp"/><Relationship Id="rId7" Type="http://schemas.openxmlformats.org/officeDocument/2006/relationships/image" Target="../media/image22.w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4" Type="http://schemas.openxmlformats.org/officeDocument/2006/relationships/image" Target="../media/image24.tiff"/><Relationship Id="rId5" Type="http://schemas.openxmlformats.org/officeDocument/2006/relationships/image" Target="../media/image25.tiff"/><Relationship Id="rId6" Type="http://schemas.openxmlformats.org/officeDocument/2006/relationships/image" Target="../media/image26.jpeg"/><Relationship Id="rId7" Type="http://schemas.openxmlformats.org/officeDocument/2006/relationships/image" Target="../media/image27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4" Type="http://schemas.openxmlformats.org/officeDocument/2006/relationships/image" Target="../media/image29.emf"/><Relationship Id="rId5" Type="http://schemas.openxmlformats.org/officeDocument/2006/relationships/image" Target="../media/image30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1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4" Type="http://schemas.openxmlformats.org/officeDocument/2006/relationships/image" Target="../media/image33.emf"/><Relationship Id="rId5" Type="http://schemas.openxmlformats.org/officeDocument/2006/relationships/image" Target="../media/image34.emf"/><Relationship Id="rId6" Type="http://schemas.openxmlformats.org/officeDocument/2006/relationships/image" Target="../media/image35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jpeg"/><Relationship Id="rId3" Type="http://schemas.openxmlformats.org/officeDocument/2006/relationships/image" Target="../media/image37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8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jpg"/><Relationship Id="rId3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emf"/><Relationship Id="rId3" Type="http://schemas.openxmlformats.org/officeDocument/2006/relationships/image" Target="../media/image42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jpeg"/><Relationship Id="rId3" Type="http://schemas.openxmlformats.org/officeDocument/2006/relationships/image" Target="../media/image45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jpeg"/><Relationship Id="rId3" Type="http://schemas.openxmlformats.org/officeDocument/2006/relationships/image" Target="../media/image47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8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49.jpg"/><Relationship Id="rId5" Type="http://schemas.openxmlformats.org/officeDocument/2006/relationships/image" Target="../media/image50.emf"/><Relationship Id="rId6" Type="http://schemas.openxmlformats.org/officeDocument/2006/relationships/image" Target="../media/image51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jpeg"/><Relationship Id="rId3" Type="http://schemas.openxmlformats.org/officeDocument/2006/relationships/image" Target="../media/image38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0.png"/><Relationship Id="rId3" Type="http://schemas.openxmlformats.org/officeDocument/2006/relationships/image" Target="../media/image53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image" Target="../media/image49.png"/><Relationship Id="rId5" Type="http://schemas.openxmlformats.org/officeDocument/2006/relationships/image" Target="../media/image5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3.png"/><Relationship Id="rId5" Type="http://schemas.openxmlformats.org/officeDocument/2006/relationships/image" Target="../media/image4.jpg"/><Relationship Id="rId6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jpeg"/><Relationship Id="rId3" Type="http://schemas.openxmlformats.org/officeDocument/2006/relationships/image" Target="../media/image56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wmf"/><Relationship Id="rId3" Type="http://schemas.openxmlformats.org/officeDocument/2006/relationships/image" Target="../media/image58.w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jychstar/interband_cascade_laser" TargetMode="Externa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4" Type="http://schemas.openxmlformats.org/officeDocument/2006/relationships/image" Target="../media/image59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0.jpeg"/><Relationship Id="rId3" Type="http://schemas.openxmlformats.org/officeDocument/2006/relationships/image" Target="../media/image6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4" Type="http://schemas.openxmlformats.org/officeDocument/2006/relationships/image" Target="../media/image64.png"/><Relationship Id="rId5" Type="http://schemas.openxmlformats.org/officeDocument/2006/relationships/image" Target="../media/image65.png"/><Relationship Id="rId6" Type="http://schemas.openxmlformats.org/officeDocument/2006/relationships/image" Target="../media/image66.png"/><Relationship Id="rId7" Type="http://schemas.openxmlformats.org/officeDocument/2006/relationships/image" Target="../media/image67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2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8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9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7.jpg"/><Relationship Id="rId5" Type="http://schemas.openxmlformats.org/officeDocument/2006/relationships/image" Target="../media/image8.jpg"/><Relationship Id="rId6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5.emf"/><Relationship Id="rId12" Type="http://schemas.openxmlformats.org/officeDocument/2006/relationships/oleObject" Target="../embeddings/oleObject4.bin"/><Relationship Id="rId13" Type="http://schemas.openxmlformats.org/officeDocument/2006/relationships/image" Target="../media/image16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6.xml"/><Relationship Id="rId4" Type="http://schemas.openxmlformats.org/officeDocument/2006/relationships/image" Target="../media/image17.png"/><Relationship Id="rId5" Type="http://schemas.openxmlformats.org/officeDocument/2006/relationships/image" Target="../media/image18.jpg"/><Relationship Id="rId6" Type="http://schemas.openxmlformats.org/officeDocument/2006/relationships/oleObject" Target="../embeddings/oleObject1.bin"/><Relationship Id="rId7" Type="http://schemas.openxmlformats.org/officeDocument/2006/relationships/image" Target="../media/image13.emf"/><Relationship Id="rId8" Type="http://schemas.openxmlformats.org/officeDocument/2006/relationships/oleObject" Target="../embeddings/oleObject2.bin"/><Relationship Id="rId9" Type="http://schemas.openxmlformats.org/officeDocument/2006/relationships/image" Target="../media/image14.emf"/><Relationship Id="rId10" Type="http://schemas.openxmlformats.org/officeDocument/2006/relationships/oleObject" Target="../embeddings/oleObject3.bin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371600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Presentation at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Hisense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Photonics</a:t>
            </a:r>
            <a:endParaRPr lang="en-US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Yuchao Jiang, PhD</a:t>
            </a:r>
          </a:p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201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8.12.10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97695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Snapshot of IC laser development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5122" name="Picture 2" descr="C:\_work\_OU PhD Research\Dissertation area\CH1\1.5 Jth vs year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447800"/>
            <a:ext cx="6705600" cy="5171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128859" y="1447800"/>
            <a:ext cx="4019049" cy="163121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How the progress is made?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Times New Roman"/>
                <a:cs typeface="Times New Roman"/>
              </a:rPr>
              <a:t>better material &amp; fabrication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Times New Roman"/>
                <a:cs typeface="Times New Roman"/>
              </a:rPr>
              <a:t>improved understanding &amp; design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Times New Roman"/>
                <a:cs typeface="Times New Roman"/>
              </a:rPr>
              <a:t>trial and error</a:t>
            </a:r>
          </a:p>
          <a:p>
            <a:pPr marL="342900" indent="-342900">
              <a:buFont typeface="Arial"/>
              <a:buChar char="•"/>
            </a:pPr>
            <a:endParaRPr lang="en-US" sz="20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714241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609600" y="-228600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Real device &amp; testing set-up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</a:t>
            </a:fld>
            <a:endParaRPr lang="en-US"/>
          </a:p>
        </p:txBody>
      </p:sp>
      <p:grpSp>
        <p:nvGrpSpPr>
          <p:cNvPr id="39" name="Group 38"/>
          <p:cNvGrpSpPr/>
          <p:nvPr/>
        </p:nvGrpSpPr>
        <p:grpSpPr>
          <a:xfrm>
            <a:off x="489228" y="3886200"/>
            <a:ext cx="4249165" cy="2951455"/>
            <a:chOff x="489228" y="2799924"/>
            <a:chExt cx="4249165" cy="2951455"/>
          </a:xfrm>
        </p:grpSpPr>
        <p:pic>
          <p:nvPicPr>
            <p:cNvPr id="14" name="Picture 2" descr="C:\_work\_OU PhD Research\DFB\DFB SEM\20150122-DFB-Unnounted-Mounted\20150122-29-E.tif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2" t="35413" r="44322" b="13245"/>
            <a:stretch/>
          </p:blipFill>
          <p:spPr bwMode="auto">
            <a:xfrm>
              <a:off x="521188" y="2819400"/>
              <a:ext cx="4217205" cy="29319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TextBox 17"/>
            <p:cNvSpPr txBox="1"/>
            <p:nvPr/>
          </p:nvSpPr>
          <p:spPr>
            <a:xfrm>
              <a:off x="1939636" y="4989633"/>
              <a:ext cx="15892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Cascade stages</a:t>
              </a:r>
              <a:endPara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236190" y="4294414"/>
              <a:ext cx="1188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Top spacer</a:t>
              </a:r>
              <a:endPara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960418" y="5345668"/>
              <a:ext cx="15247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Bottom spacer</a:t>
              </a:r>
              <a:endPara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3956858" y="5269468"/>
              <a:ext cx="6791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 </a:t>
              </a:r>
              <a:r>
                <a:rPr lang="el-GR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μ</a:t>
              </a:r>
              <a:r>
                <a:rPr lang="en-US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</a:t>
              </a:r>
              <a:endPara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89228" y="2799924"/>
              <a:ext cx="63350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Side</a:t>
              </a:r>
            </a:p>
            <a:p>
              <a:r>
                <a:rPr lang="en-US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view</a:t>
              </a:r>
              <a:endPara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2" name="Straight Connector 11"/>
            <p:cNvCxnSpPr/>
            <p:nvPr/>
          </p:nvCxnSpPr>
          <p:spPr>
            <a:xfrm>
              <a:off x="3999237" y="5638800"/>
              <a:ext cx="594371" cy="0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/>
          <p:cNvGrpSpPr/>
          <p:nvPr/>
        </p:nvGrpSpPr>
        <p:grpSpPr>
          <a:xfrm>
            <a:off x="533400" y="865068"/>
            <a:ext cx="4206240" cy="2950029"/>
            <a:chOff x="4800600" y="2819400"/>
            <a:chExt cx="4206240" cy="2950029"/>
          </a:xfrm>
        </p:grpSpPr>
        <p:pic>
          <p:nvPicPr>
            <p:cNvPr id="15" name="Picture 3" descr="C:\_work\_OU PhD Research\DFB\DFB SEM\20130729-R087BA-DFB-2H-\B\20130729-R087DFB-2B-S-21.tif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-7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487"/>
            <a:stretch/>
          </p:blipFill>
          <p:spPr bwMode="auto">
            <a:xfrm>
              <a:off x="4800600" y="2819400"/>
              <a:ext cx="4206240" cy="29500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Rectangle 15"/>
            <p:cNvSpPr/>
            <p:nvPr/>
          </p:nvSpPr>
          <p:spPr>
            <a:xfrm rot="20455969">
              <a:off x="4981402" y="4922935"/>
              <a:ext cx="295326" cy="212531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8077200" y="5269468"/>
              <a:ext cx="9131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r>
                <a:rPr lang="en-US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00 </a:t>
              </a:r>
              <a:r>
                <a:rPr lang="el-GR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μ</a:t>
              </a:r>
              <a:r>
                <a:rPr lang="en-US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</a:t>
              </a:r>
              <a:endPara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 rot="20259486">
              <a:off x="5981900" y="4182286"/>
              <a:ext cx="12298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Laser mesa</a:t>
              </a:r>
              <a:endPara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 rot="20259486">
              <a:off x="6477846" y="4536078"/>
              <a:ext cx="8305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Trench</a:t>
              </a:r>
              <a:endPara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3" name="Straight Connector 12"/>
            <p:cNvCxnSpPr/>
            <p:nvPr/>
          </p:nvCxnSpPr>
          <p:spPr>
            <a:xfrm>
              <a:off x="8305800" y="5638800"/>
              <a:ext cx="435864" cy="0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7" name="Straight Arrow Connector 16"/>
          <p:cNvCxnSpPr/>
          <p:nvPr/>
        </p:nvCxnSpPr>
        <p:spPr>
          <a:xfrm>
            <a:off x="946092" y="3223542"/>
            <a:ext cx="516353" cy="1011839"/>
          </a:xfrm>
          <a:prstGeom prst="straightConnector1">
            <a:avLst/>
          </a:prstGeom>
          <a:ln w="25400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Group 42"/>
          <p:cNvGrpSpPr/>
          <p:nvPr/>
        </p:nvGrpSpPr>
        <p:grpSpPr>
          <a:xfrm>
            <a:off x="5181600" y="1600200"/>
            <a:ext cx="4191000" cy="5029200"/>
            <a:chOff x="4643438" y="931863"/>
            <a:chExt cx="4329112" cy="5089525"/>
          </a:xfrm>
        </p:grpSpPr>
        <p:grpSp>
          <p:nvGrpSpPr>
            <p:cNvPr id="44" name="Group 247"/>
            <p:cNvGrpSpPr>
              <a:grpSpLocks/>
            </p:cNvGrpSpPr>
            <p:nvPr/>
          </p:nvGrpSpPr>
          <p:grpSpPr bwMode="auto">
            <a:xfrm>
              <a:off x="4643438" y="931863"/>
              <a:ext cx="4329112" cy="5089525"/>
              <a:chOff x="4644008" y="1004576"/>
              <a:chExt cx="4328854" cy="5088720"/>
            </a:xfrm>
          </p:grpSpPr>
          <p:grpSp>
            <p:nvGrpSpPr>
              <p:cNvPr id="49" name="Group 241"/>
              <p:cNvGrpSpPr>
                <a:grpSpLocks/>
              </p:cNvGrpSpPr>
              <p:nvPr/>
            </p:nvGrpSpPr>
            <p:grpSpPr bwMode="auto">
              <a:xfrm>
                <a:off x="4644008" y="1004576"/>
                <a:ext cx="4328854" cy="5088720"/>
                <a:chOff x="971674" y="1031889"/>
                <a:chExt cx="4328854" cy="5088720"/>
              </a:xfrm>
            </p:grpSpPr>
            <p:grpSp>
              <p:nvGrpSpPr>
                <p:cNvPr id="51" name="Group 7"/>
                <p:cNvGrpSpPr>
                  <a:grpSpLocks/>
                </p:cNvGrpSpPr>
                <p:nvPr/>
              </p:nvGrpSpPr>
              <p:grpSpPr bwMode="auto">
                <a:xfrm>
                  <a:off x="1831779" y="2856947"/>
                  <a:ext cx="1795917" cy="3263662"/>
                  <a:chOff x="914400" y="2266458"/>
                  <a:chExt cx="1981200" cy="3600942"/>
                </a:xfrm>
              </p:grpSpPr>
              <p:sp>
                <p:nvSpPr>
                  <p:cNvPr id="217" name="Rounded Rectangle 216"/>
                  <p:cNvSpPr/>
                  <p:nvPr/>
                </p:nvSpPr>
                <p:spPr>
                  <a:xfrm>
                    <a:off x="991749" y="4455867"/>
                    <a:ext cx="1903528" cy="1411533"/>
                  </a:xfrm>
                  <a:prstGeom prst="roundRect">
                    <a:avLst>
                      <a:gd name="adj" fmla="val 17948"/>
                    </a:avLst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218" name="Oval 217"/>
                  <p:cNvSpPr/>
                  <p:nvPr/>
                </p:nvSpPr>
                <p:spPr>
                  <a:xfrm>
                    <a:off x="914697" y="4800869"/>
                    <a:ext cx="152352" cy="761808"/>
                  </a:xfrm>
                  <a:prstGeom prst="ellipse">
                    <a:avLst/>
                  </a:prstGeom>
                  <a:solidFill>
                    <a:srgbClr val="BEFC24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219" name="Rectangle 218"/>
                  <p:cNvSpPr/>
                  <p:nvPr/>
                </p:nvSpPr>
                <p:spPr>
                  <a:xfrm>
                    <a:off x="1144100" y="4266728"/>
                    <a:ext cx="1598825" cy="229417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/>
                  </a:p>
                </p:txBody>
              </p:sp>
              <p:cxnSp>
                <p:nvCxnSpPr>
                  <p:cNvPr id="220" name="Straight Connector 219"/>
                  <p:cNvCxnSpPr/>
                  <p:nvPr/>
                </p:nvCxnSpPr>
                <p:spPr>
                  <a:xfrm flipV="1">
                    <a:off x="1144100" y="2266765"/>
                    <a:ext cx="0" cy="2224128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1" name="Straight Connector 220"/>
                  <p:cNvCxnSpPr/>
                  <p:nvPr/>
                </p:nvCxnSpPr>
                <p:spPr>
                  <a:xfrm flipV="1">
                    <a:off x="2742925" y="2286028"/>
                    <a:ext cx="0" cy="2210118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2" name="Group 10"/>
                <p:cNvGrpSpPr>
                  <a:grpSpLocks/>
                </p:cNvGrpSpPr>
                <p:nvPr/>
              </p:nvGrpSpPr>
              <p:grpSpPr bwMode="auto">
                <a:xfrm>
                  <a:off x="2039000" y="1568812"/>
                  <a:ext cx="1795917" cy="4269020"/>
                  <a:chOff x="1143000" y="852402"/>
                  <a:chExt cx="1981200" cy="4710198"/>
                </a:xfrm>
              </p:grpSpPr>
              <p:grpSp>
                <p:nvGrpSpPr>
                  <p:cNvPr id="73" name="Group 238"/>
                  <p:cNvGrpSpPr>
                    <a:grpSpLocks/>
                  </p:cNvGrpSpPr>
                  <p:nvPr/>
                </p:nvGrpSpPr>
                <p:grpSpPr bwMode="auto">
                  <a:xfrm>
                    <a:off x="1143000" y="852402"/>
                    <a:ext cx="1981200" cy="4710198"/>
                    <a:chOff x="1143000" y="-762000"/>
                    <a:chExt cx="1981200" cy="4710198"/>
                  </a:xfrm>
                </p:grpSpPr>
                <p:cxnSp>
                  <p:nvCxnSpPr>
                    <p:cNvPr id="135" name="Straight Connector 134"/>
                    <p:cNvCxnSpPr/>
                    <p:nvPr/>
                  </p:nvCxnSpPr>
                  <p:spPr>
                    <a:xfrm flipV="1">
                      <a:off x="2552046" y="-235342"/>
                      <a:ext cx="0" cy="259190"/>
                    </a:xfrm>
                    <a:prstGeom prst="line">
                      <a:avLst/>
                    </a:prstGeom>
                    <a:ln w="254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36" name="Straight Connector 135"/>
                    <p:cNvCxnSpPr/>
                    <p:nvPr/>
                  </p:nvCxnSpPr>
                  <p:spPr>
                    <a:xfrm flipV="1">
                      <a:off x="1333227" y="-228337"/>
                      <a:ext cx="0" cy="259190"/>
                    </a:xfrm>
                    <a:prstGeom prst="line">
                      <a:avLst/>
                    </a:prstGeom>
                    <a:ln w="254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37" name="Rectangle 136"/>
                    <p:cNvSpPr/>
                    <p:nvPr/>
                  </p:nvSpPr>
                  <p:spPr>
                    <a:xfrm>
                      <a:off x="1524106" y="-685421"/>
                      <a:ext cx="838813" cy="457084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zh-CN" altLang="en-US"/>
                    </a:p>
                  </p:txBody>
                </p:sp>
                <p:sp>
                  <p:nvSpPr>
                    <p:cNvPr id="138" name="Rectangle 137"/>
                    <p:cNvSpPr/>
                    <p:nvPr/>
                  </p:nvSpPr>
                  <p:spPr>
                    <a:xfrm>
                      <a:off x="1599406" y="838194"/>
                      <a:ext cx="686461" cy="1970192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zh-CN" altLang="en-US"/>
                    </a:p>
                  </p:txBody>
                </p:sp>
                <p:sp>
                  <p:nvSpPr>
                    <p:cNvPr id="139" name="Rectangle 138"/>
                    <p:cNvSpPr/>
                    <p:nvPr/>
                  </p:nvSpPr>
                  <p:spPr>
                    <a:xfrm>
                      <a:off x="1599406" y="526466"/>
                      <a:ext cx="686461" cy="311728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zh-CN" altLang="en-US"/>
                    </a:p>
                  </p:txBody>
                </p:sp>
                <p:grpSp>
                  <p:nvGrpSpPr>
                    <p:cNvPr id="140" name="Group 244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143000" y="-228600"/>
                      <a:ext cx="1600200" cy="990600"/>
                      <a:chOff x="1143000" y="1371600"/>
                      <a:chExt cx="1600200" cy="990600"/>
                    </a:xfrm>
                  </p:grpSpPr>
                  <p:sp>
                    <p:nvSpPr>
                      <p:cNvPr id="215" name="Round Same Side Corner Rectangle 214"/>
                      <p:cNvSpPr/>
                      <p:nvPr/>
                    </p:nvSpPr>
                    <p:spPr>
                      <a:xfrm>
                        <a:off x="1142349" y="1371863"/>
                        <a:ext cx="1600575" cy="907164"/>
                      </a:xfrm>
                      <a:prstGeom prst="round2Same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/>
                      <a:p>
                        <a:pPr algn="ctr">
                          <a:defRPr/>
                        </a:pPr>
                        <a:endParaRPr lang="zh-CN" altLang="en-US"/>
                      </a:p>
                    </p:txBody>
                  </p:sp>
                  <p:sp>
                    <p:nvSpPr>
                      <p:cNvPr id="216" name="Rectangle 215"/>
                      <p:cNvSpPr/>
                      <p:nvPr/>
                    </p:nvSpPr>
                    <p:spPr>
                      <a:xfrm>
                        <a:off x="1233410" y="2049609"/>
                        <a:ext cx="1423706" cy="31172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/>
                      <a:p>
                        <a:pPr algn="ctr">
                          <a:defRPr/>
                        </a:pPr>
                        <a:endParaRPr lang="zh-CN" altLang="en-US"/>
                      </a:p>
                    </p:txBody>
                  </p:sp>
                </p:grpSp>
                <p:sp>
                  <p:nvSpPr>
                    <p:cNvPr id="141" name="Rectangle 8"/>
                    <p:cNvSpPr/>
                    <p:nvPr/>
                  </p:nvSpPr>
                  <p:spPr>
                    <a:xfrm>
                      <a:off x="1623922" y="799666"/>
                      <a:ext cx="637428" cy="147108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zh-CN" altLang="en-US"/>
                    </a:p>
                  </p:txBody>
                </p:sp>
                <p:grpSp>
                  <p:nvGrpSpPr>
                    <p:cNvPr id="142" name="Group 22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676400" y="2809874"/>
                      <a:ext cx="533400" cy="1138324"/>
                      <a:chOff x="1676400" y="2443076"/>
                      <a:chExt cx="533400" cy="1138324"/>
                    </a:xfrm>
                  </p:grpSpPr>
                  <p:sp>
                    <p:nvSpPr>
                      <p:cNvPr id="212" name="Rectangle 211"/>
                      <p:cNvSpPr/>
                      <p:nvPr/>
                    </p:nvSpPr>
                    <p:spPr>
                      <a:xfrm>
                        <a:off x="1828810" y="2443340"/>
                        <a:ext cx="229404" cy="337997"/>
                      </a:xfrm>
                      <a:prstGeom prst="rect">
                        <a:avLst/>
                      </a:prstGeom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ln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/>
                      <a:p>
                        <a:pPr algn="ctr">
                          <a:defRPr/>
                        </a:pPr>
                        <a:endParaRPr lang="zh-CN" altLang="en-US"/>
                      </a:p>
                    </p:txBody>
                  </p:sp>
                  <p:sp>
                    <p:nvSpPr>
                      <p:cNvPr id="213" name="Rectangle 212"/>
                      <p:cNvSpPr/>
                      <p:nvPr/>
                    </p:nvSpPr>
                    <p:spPr>
                      <a:xfrm>
                        <a:off x="1676457" y="2781336"/>
                        <a:ext cx="534109" cy="129595"/>
                      </a:xfrm>
                      <a:prstGeom prst="rect">
                        <a:avLst/>
                      </a:prstGeom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/>
                      <a:p>
                        <a:pPr algn="ctr">
                          <a:defRPr/>
                        </a:pPr>
                        <a:endParaRPr lang="zh-CN" altLang="en-US"/>
                      </a:p>
                    </p:txBody>
                  </p:sp>
                  <p:sp>
                    <p:nvSpPr>
                      <p:cNvPr id="214" name="Rectangle 33"/>
                      <p:cNvSpPr/>
                      <p:nvPr/>
                    </p:nvSpPr>
                    <p:spPr>
                      <a:xfrm>
                        <a:off x="1676457" y="2910931"/>
                        <a:ext cx="266179" cy="670741"/>
                      </a:xfrm>
                      <a:prstGeom prst="rect">
                        <a:avLst/>
                      </a:prstGeom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/>
                      <a:p>
                        <a:pPr algn="ctr">
                          <a:defRPr/>
                        </a:pPr>
                        <a:endParaRPr lang="zh-CN" altLang="en-US"/>
                      </a:p>
                    </p:txBody>
                  </p:sp>
                </p:grpSp>
                <p:grpSp>
                  <p:nvGrpSpPr>
                    <p:cNvPr id="143" name="Group 226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2696400" y="118014"/>
                      <a:ext cx="427800" cy="339186"/>
                      <a:chOff x="2696400" y="-248784"/>
                      <a:chExt cx="427800" cy="339186"/>
                    </a:xfrm>
                  </p:grpSpPr>
                  <p:sp>
                    <p:nvSpPr>
                      <p:cNvPr id="209" name="Rectangle 208"/>
                      <p:cNvSpPr/>
                      <p:nvPr/>
                    </p:nvSpPr>
                    <p:spPr>
                      <a:xfrm>
                        <a:off x="2790206" y="-188838"/>
                        <a:ext cx="259174" cy="20139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/>
                      <a:p>
                        <a:pPr algn="ctr">
                          <a:defRPr/>
                        </a:pPr>
                        <a:endParaRPr lang="zh-CN" altLang="en-US"/>
                      </a:p>
                    </p:txBody>
                  </p:sp>
                  <p:sp>
                    <p:nvSpPr>
                      <p:cNvPr id="210" name="Oval 209"/>
                      <p:cNvSpPr/>
                      <p:nvPr/>
                    </p:nvSpPr>
                    <p:spPr>
                      <a:xfrm>
                        <a:off x="3049380" y="-258889"/>
                        <a:ext cx="75301" cy="348506"/>
                      </a:xfrm>
                      <a:prstGeom prst="ellipse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/>
                      <a:p>
                        <a:pPr algn="ctr">
                          <a:defRPr/>
                        </a:pPr>
                        <a:endParaRPr lang="zh-CN" altLang="en-US"/>
                      </a:p>
                    </p:txBody>
                  </p:sp>
                  <p:sp>
                    <p:nvSpPr>
                      <p:cNvPr id="211" name="Rectangle 32"/>
                      <p:cNvSpPr/>
                      <p:nvPr/>
                    </p:nvSpPr>
                    <p:spPr>
                      <a:xfrm>
                        <a:off x="2742924" y="-169573"/>
                        <a:ext cx="82305" cy="17512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/>
                      <a:p>
                        <a:pPr algn="ctr">
                          <a:defRPr/>
                        </a:pPr>
                        <a:endParaRPr lang="zh-CN" altLang="en-US"/>
                      </a:p>
                    </p:txBody>
                  </p:sp>
                </p:grpSp>
                <p:grpSp>
                  <p:nvGrpSpPr>
                    <p:cNvPr id="144" name="Group 115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600200" y="864150"/>
                      <a:ext cx="685800" cy="1193250"/>
                      <a:chOff x="1600200" y="2527575"/>
                      <a:chExt cx="685800" cy="1193250"/>
                    </a:xfrm>
                  </p:grpSpPr>
                  <p:cxnSp>
                    <p:nvCxnSpPr>
                      <p:cNvPr id="201" name="Straight Connector 200"/>
                      <p:cNvCxnSpPr/>
                      <p:nvPr/>
                    </p:nvCxnSpPr>
                    <p:spPr>
                      <a:xfrm>
                        <a:off x="1611665" y="2594436"/>
                        <a:ext cx="674202" cy="681249"/>
                      </a:xfrm>
                      <a:prstGeom prst="line">
                        <a:avLst/>
                      </a:prstGeom>
                      <a:ln w="12700">
                        <a:solidFill>
                          <a:schemeClr val="accent6">
                            <a:lumMod val="7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02" name="Straight Connector 201"/>
                      <p:cNvCxnSpPr/>
                      <p:nvPr/>
                    </p:nvCxnSpPr>
                    <p:spPr>
                      <a:xfrm>
                        <a:off x="1611665" y="2669742"/>
                        <a:ext cx="674202" cy="683000"/>
                      </a:xfrm>
                      <a:prstGeom prst="line">
                        <a:avLst/>
                      </a:prstGeom>
                      <a:ln w="12700">
                        <a:solidFill>
                          <a:schemeClr val="accent6">
                            <a:lumMod val="7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03" name="Straight Connector 202"/>
                      <p:cNvCxnSpPr/>
                      <p:nvPr/>
                    </p:nvCxnSpPr>
                    <p:spPr>
                      <a:xfrm>
                        <a:off x="1611665" y="2517380"/>
                        <a:ext cx="674202" cy="683000"/>
                      </a:xfrm>
                      <a:prstGeom prst="line">
                        <a:avLst/>
                      </a:prstGeom>
                      <a:ln w="12700">
                        <a:solidFill>
                          <a:schemeClr val="accent6">
                            <a:lumMod val="7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04" name="Straight Connector 203"/>
                      <p:cNvCxnSpPr/>
                      <p:nvPr/>
                    </p:nvCxnSpPr>
                    <p:spPr>
                      <a:xfrm>
                        <a:off x="1611665" y="2755554"/>
                        <a:ext cx="674202" cy="672492"/>
                      </a:xfrm>
                      <a:prstGeom prst="line">
                        <a:avLst/>
                      </a:prstGeom>
                      <a:ln w="12700">
                        <a:solidFill>
                          <a:schemeClr val="accent6">
                            <a:lumMod val="7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05" name="Straight Connector 204"/>
                      <p:cNvCxnSpPr/>
                      <p:nvPr/>
                    </p:nvCxnSpPr>
                    <p:spPr>
                      <a:xfrm>
                        <a:off x="1611665" y="2830859"/>
                        <a:ext cx="674202" cy="674243"/>
                      </a:xfrm>
                      <a:prstGeom prst="line">
                        <a:avLst/>
                      </a:prstGeom>
                      <a:ln w="12700">
                        <a:solidFill>
                          <a:schemeClr val="accent6">
                            <a:lumMod val="7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06" name="Straight Connector 205"/>
                      <p:cNvCxnSpPr/>
                      <p:nvPr/>
                    </p:nvCxnSpPr>
                    <p:spPr>
                      <a:xfrm>
                        <a:off x="1599406" y="2893906"/>
                        <a:ext cx="674203" cy="674243"/>
                      </a:xfrm>
                      <a:prstGeom prst="line">
                        <a:avLst/>
                      </a:prstGeom>
                      <a:ln w="12700">
                        <a:solidFill>
                          <a:schemeClr val="accent6">
                            <a:lumMod val="7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07" name="Straight Connector 206"/>
                      <p:cNvCxnSpPr/>
                      <p:nvPr/>
                    </p:nvCxnSpPr>
                    <p:spPr>
                      <a:xfrm>
                        <a:off x="1599406" y="2983220"/>
                        <a:ext cx="686461" cy="674244"/>
                      </a:xfrm>
                      <a:prstGeom prst="line">
                        <a:avLst/>
                      </a:prstGeom>
                      <a:ln w="12700">
                        <a:solidFill>
                          <a:schemeClr val="accent6">
                            <a:lumMod val="7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08" name="Straight Connector 207"/>
                      <p:cNvCxnSpPr/>
                      <p:nvPr/>
                    </p:nvCxnSpPr>
                    <p:spPr>
                      <a:xfrm>
                        <a:off x="1599406" y="3046267"/>
                        <a:ext cx="674203" cy="674244"/>
                      </a:xfrm>
                      <a:prstGeom prst="line">
                        <a:avLst/>
                      </a:prstGeom>
                      <a:ln w="12700">
                        <a:solidFill>
                          <a:schemeClr val="accent6">
                            <a:lumMod val="7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45" name="Group 116"/>
                    <p:cNvGrpSpPr>
                      <a:grpSpLocks/>
                    </p:cNvGrpSpPr>
                    <p:nvPr/>
                  </p:nvGrpSpPr>
                  <p:grpSpPr bwMode="auto">
                    <a:xfrm flipH="1">
                      <a:off x="1600200" y="1524000"/>
                      <a:ext cx="685800" cy="1181217"/>
                      <a:chOff x="1600200" y="2527575"/>
                      <a:chExt cx="685800" cy="1193250"/>
                    </a:xfrm>
                  </p:grpSpPr>
                  <p:cxnSp>
                    <p:nvCxnSpPr>
                      <p:cNvPr id="193" name="Straight Connector 117"/>
                      <p:cNvCxnSpPr/>
                      <p:nvPr/>
                    </p:nvCxnSpPr>
                    <p:spPr>
                      <a:xfrm>
                        <a:off x="1612591" y="2604350"/>
                        <a:ext cx="674203" cy="661652"/>
                      </a:xfrm>
                      <a:prstGeom prst="line">
                        <a:avLst/>
                      </a:prstGeom>
                      <a:ln w="12700">
                        <a:solidFill>
                          <a:schemeClr val="accent6">
                            <a:lumMod val="75000"/>
                          </a:schemeClr>
                        </a:solidFill>
                        <a:prstDash val="dash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94" name="Straight Connector 193"/>
                      <p:cNvCxnSpPr/>
                      <p:nvPr/>
                    </p:nvCxnSpPr>
                    <p:spPr>
                      <a:xfrm>
                        <a:off x="1612591" y="2680423"/>
                        <a:ext cx="674203" cy="661652"/>
                      </a:xfrm>
                      <a:prstGeom prst="line">
                        <a:avLst/>
                      </a:prstGeom>
                      <a:ln w="12700">
                        <a:solidFill>
                          <a:schemeClr val="accent6">
                            <a:lumMod val="75000"/>
                          </a:schemeClr>
                        </a:solidFill>
                        <a:prstDash val="dash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95" name="Straight Connector 194"/>
                      <p:cNvCxnSpPr/>
                      <p:nvPr/>
                    </p:nvCxnSpPr>
                    <p:spPr>
                      <a:xfrm>
                        <a:off x="1612591" y="2528278"/>
                        <a:ext cx="674203" cy="661652"/>
                      </a:xfrm>
                      <a:prstGeom prst="line">
                        <a:avLst/>
                      </a:prstGeom>
                      <a:ln w="12700">
                        <a:solidFill>
                          <a:schemeClr val="accent6">
                            <a:lumMod val="75000"/>
                          </a:schemeClr>
                        </a:solidFill>
                        <a:prstDash val="dash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96" name="Straight Connector 195"/>
                      <p:cNvCxnSpPr/>
                      <p:nvPr/>
                    </p:nvCxnSpPr>
                    <p:spPr>
                      <a:xfrm>
                        <a:off x="1612591" y="2756494"/>
                        <a:ext cx="674203" cy="661652"/>
                      </a:xfrm>
                      <a:prstGeom prst="line">
                        <a:avLst/>
                      </a:prstGeom>
                      <a:ln w="12700">
                        <a:solidFill>
                          <a:schemeClr val="accent6">
                            <a:lumMod val="75000"/>
                          </a:schemeClr>
                        </a:solidFill>
                        <a:prstDash val="dash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97" name="Straight Connector 196"/>
                      <p:cNvCxnSpPr/>
                      <p:nvPr/>
                    </p:nvCxnSpPr>
                    <p:spPr>
                      <a:xfrm>
                        <a:off x="1612591" y="2832567"/>
                        <a:ext cx="674203" cy="661652"/>
                      </a:xfrm>
                      <a:prstGeom prst="line">
                        <a:avLst/>
                      </a:prstGeom>
                      <a:ln w="12700">
                        <a:solidFill>
                          <a:schemeClr val="accent6">
                            <a:lumMod val="75000"/>
                          </a:schemeClr>
                        </a:solidFill>
                        <a:prstDash val="dash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98" name="Straight Connector 197"/>
                      <p:cNvCxnSpPr/>
                      <p:nvPr/>
                    </p:nvCxnSpPr>
                    <p:spPr>
                      <a:xfrm>
                        <a:off x="1600333" y="2896256"/>
                        <a:ext cx="674202" cy="661652"/>
                      </a:xfrm>
                      <a:prstGeom prst="line">
                        <a:avLst/>
                      </a:prstGeom>
                      <a:ln w="12700">
                        <a:solidFill>
                          <a:schemeClr val="accent6">
                            <a:lumMod val="75000"/>
                          </a:schemeClr>
                        </a:solidFill>
                        <a:prstDash val="dash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99" name="Straight Connector 123"/>
                      <p:cNvCxnSpPr/>
                      <p:nvPr/>
                    </p:nvCxnSpPr>
                    <p:spPr>
                      <a:xfrm>
                        <a:off x="1600333" y="2984712"/>
                        <a:ext cx="686461" cy="661652"/>
                      </a:xfrm>
                      <a:prstGeom prst="line">
                        <a:avLst/>
                      </a:prstGeom>
                      <a:ln w="12700">
                        <a:solidFill>
                          <a:schemeClr val="accent6">
                            <a:lumMod val="75000"/>
                          </a:schemeClr>
                        </a:solidFill>
                        <a:prstDash val="dash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00" name="Straight Connector 199"/>
                      <p:cNvCxnSpPr/>
                      <p:nvPr/>
                    </p:nvCxnSpPr>
                    <p:spPr>
                      <a:xfrm>
                        <a:off x="1600333" y="3037785"/>
                        <a:ext cx="674202" cy="672267"/>
                      </a:xfrm>
                      <a:prstGeom prst="line">
                        <a:avLst/>
                      </a:prstGeom>
                      <a:ln w="12700">
                        <a:solidFill>
                          <a:schemeClr val="accent6">
                            <a:lumMod val="75000"/>
                          </a:schemeClr>
                        </a:solidFill>
                        <a:prstDash val="dash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46" name="Group 166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333793" y="31552"/>
                      <a:ext cx="495007" cy="495007"/>
                      <a:chOff x="1333793" y="1631752"/>
                      <a:chExt cx="495007" cy="495007"/>
                    </a:xfrm>
                  </p:grpSpPr>
                  <p:sp>
                    <p:nvSpPr>
                      <p:cNvPr id="187" name="Rectangle 186"/>
                      <p:cNvSpPr/>
                      <p:nvPr/>
                    </p:nvSpPr>
                    <p:spPr>
                      <a:xfrm>
                        <a:off x="1333227" y="1631053"/>
                        <a:ext cx="495584" cy="495614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/>
                      <a:p>
                        <a:pPr algn="ctr">
                          <a:defRPr/>
                        </a:pPr>
                        <a:endParaRPr lang="zh-CN" altLang="en-US"/>
                      </a:p>
                    </p:txBody>
                  </p:sp>
                  <p:grpSp>
                    <p:nvGrpSpPr>
                      <p:cNvPr id="188" name="Group 165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1447800" y="1739814"/>
                        <a:ext cx="289386" cy="254172"/>
                        <a:chOff x="1447800" y="1739814"/>
                        <a:chExt cx="289386" cy="254172"/>
                      </a:xfrm>
                    </p:grpSpPr>
                    <p:sp>
                      <p:nvSpPr>
                        <p:cNvPr id="189" name="Oval 188"/>
                        <p:cNvSpPr/>
                        <p:nvPr/>
                      </p:nvSpPr>
                      <p:spPr>
                        <a:xfrm>
                          <a:off x="1648439" y="1739632"/>
                          <a:ext cx="89311" cy="89316"/>
                        </a:xfrm>
                        <a:prstGeom prst="ellipse">
                          <a:avLst/>
                        </a:prstGeom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anchor="ctr"/>
                        <a:lstStyle/>
                        <a:p>
                          <a:pPr algn="ctr">
                            <a:defRPr/>
                          </a:pPr>
                          <a:endParaRPr lang="zh-CN" altLang="en-US"/>
                        </a:p>
                      </p:txBody>
                    </p:sp>
                    <p:sp>
                      <p:nvSpPr>
                        <p:cNvPr id="190" name="Oval 189"/>
                        <p:cNvSpPr/>
                        <p:nvPr/>
                      </p:nvSpPr>
                      <p:spPr>
                        <a:xfrm>
                          <a:off x="1648439" y="1904253"/>
                          <a:ext cx="89311" cy="89316"/>
                        </a:xfrm>
                        <a:prstGeom prst="ellipse">
                          <a:avLst/>
                        </a:prstGeom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anchor="ctr"/>
                        <a:lstStyle/>
                        <a:p>
                          <a:pPr algn="ctr">
                            <a:defRPr/>
                          </a:pPr>
                          <a:endParaRPr lang="zh-CN" altLang="en-US"/>
                        </a:p>
                      </p:txBody>
                    </p:sp>
                    <p:sp>
                      <p:nvSpPr>
                        <p:cNvPr id="191" name="Oval 190"/>
                        <p:cNvSpPr/>
                        <p:nvPr/>
                      </p:nvSpPr>
                      <p:spPr>
                        <a:xfrm>
                          <a:off x="1447054" y="1904253"/>
                          <a:ext cx="89309" cy="89316"/>
                        </a:xfrm>
                        <a:prstGeom prst="ellipse">
                          <a:avLst/>
                        </a:prstGeom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anchor="ctr"/>
                        <a:lstStyle/>
                        <a:p>
                          <a:pPr algn="ctr">
                            <a:defRPr/>
                          </a:pPr>
                          <a:endParaRPr lang="zh-CN" altLang="en-US"/>
                        </a:p>
                      </p:txBody>
                    </p:sp>
                    <p:sp>
                      <p:nvSpPr>
                        <p:cNvPr id="192" name="Oval 191"/>
                        <p:cNvSpPr/>
                        <p:nvPr/>
                      </p:nvSpPr>
                      <p:spPr>
                        <a:xfrm>
                          <a:off x="1447054" y="1739632"/>
                          <a:ext cx="89309" cy="89316"/>
                        </a:xfrm>
                        <a:prstGeom prst="ellipse">
                          <a:avLst/>
                        </a:prstGeom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anchor="ctr"/>
                        <a:lstStyle/>
                        <a:p>
                          <a:pPr algn="ctr">
                            <a:defRPr/>
                          </a:pPr>
                          <a:endParaRPr lang="zh-CN" altLang="en-US"/>
                        </a:p>
                      </p:txBody>
                    </p:sp>
                  </p:grpSp>
                </p:grpSp>
                <p:grpSp>
                  <p:nvGrpSpPr>
                    <p:cNvPr id="147" name="Group 167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2057400" y="30600"/>
                      <a:ext cx="495007" cy="495007"/>
                      <a:chOff x="1371600" y="1631752"/>
                      <a:chExt cx="495007" cy="495007"/>
                    </a:xfrm>
                  </p:grpSpPr>
                  <p:sp>
                    <p:nvSpPr>
                      <p:cNvPr id="181" name="Rectangle 180"/>
                      <p:cNvSpPr/>
                      <p:nvPr/>
                    </p:nvSpPr>
                    <p:spPr>
                      <a:xfrm>
                        <a:off x="1325133" y="1621497"/>
                        <a:ext cx="541113" cy="497364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/>
                      <a:p>
                        <a:pPr algn="ctr">
                          <a:defRPr/>
                        </a:pPr>
                        <a:endParaRPr lang="zh-CN" altLang="en-US"/>
                      </a:p>
                    </p:txBody>
                  </p:sp>
                  <p:grpSp>
                    <p:nvGrpSpPr>
                      <p:cNvPr id="182" name="Group 169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1476000" y="1739814"/>
                        <a:ext cx="289386" cy="254172"/>
                        <a:chOff x="1476000" y="1739814"/>
                        <a:chExt cx="289386" cy="254172"/>
                      </a:xfrm>
                    </p:grpSpPr>
                    <p:sp>
                      <p:nvSpPr>
                        <p:cNvPr id="183" name="Oval 182"/>
                        <p:cNvSpPr/>
                        <p:nvPr/>
                      </p:nvSpPr>
                      <p:spPr>
                        <a:xfrm>
                          <a:off x="1675368" y="1740584"/>
                          <a:ext cx="89309" cy="87564"/>
                        </a:xfrm>
                        <a:prstGeom prst="ellipse">
                          <a:avLst/>
                        </a:prstGeom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anchor="ctr"/>
                        <a:lstStyle/>
                        <a:p>
                          <a:pPr algn="ctr">
                            <a:defRPr/>
                          </a:pPr>
                          <a:endParaRPr lang="zh-CN" altLang="en-US"/>
                        </a:p>
                      </p:txBody>
                    </p:sp>
                    <p:sp>
                      <p:nvSpPr>
                        <p:cNvPr id="184" name="Oval 183"/>
                        <p:cNvSpPr/>
                        <p:nvPr/>
                      </p:nvSpPr>
                      <p:spPr>
                        <a:xfrm>
                          <a:off x="1675368" y="1894697"/>
                          <a:ext cx="89309" cy="54290"/>
                        </a:xfrm>
                        <a:prstGeom prst="ellipse">
                          <a:avLst/>
                        </a:prstGeom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anchor="ctr"/>
                        <a:lstStyle/>
                        <a:p>
                          <a:pPr algn="ctr">
                            <a:defRPr/>
                          </a:pPr>
                          <a:endParaRPr lang="zh-CN" altLang="en-US"/>
                        </a:p>
                      </p:txBody>
                    </p:sp>
                    <p:sp>
                      <p:nvSpPr>
                        <p:cNvPr id="185" name="Oval 184"/>
                        <p:cNvSpPr/>
                        <p:nvPr/>
                      </p:nvSpPr>
                      <p:spPr>
                        <a:xfrm>
                          <a:off x="1475734" y="1894697"/>
                          <a:ext cx="89309" cy="54290"/>
                        </a:xfrm>
                        <a:prstGeom prst="ellipse">
                          <a:avLst/>
                        </a:prstGeom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anchor="ctr"/>
                        <a:lstStyle/>
                        <a:p>
                          <a:pPr algn="ctr">
                            <a:defRPr/>
                          </a:pPr>
                          <a:endParaRPr lang="zh-CN" altLang="en-US"/>
                        </a:p>
                      </p:txBody>
                    </p:sp>
                    <p:sp>
                      <p:nvSpPr>
                        <p:cNvPr id="186" name="Oval 185"/>
                        <p:cNvSpPr/>
                        <p:nvPr/>
                      </p:nvSpPr>
                      <p:spPr>
                        <a:xfrm>
                          <a:off x="1475734" y="1740584"/>
                          <a:ext cx="89309" cy="87564"/>
                        </a:xfrm>
                        <a:prstGeom prst="ellipse">
                          <a:avLst/>
                        </a:prstGeom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anchor="ctr"/>
                        <a:lstStyle/>
                        <a:p>
                          <a:pPr algn="ctr">
                            <a:defRPr/>
                          </a:pPr>
                          <a:endParaRPr lang="zh-CN" altLang="en-US"/>
                        </a:p>
                      </p:txBody>
                    </p:sp>
                  </p:grpSp>
                </p:grpSp>
                <p:grpSp>
                  <p:nvGrpSpPr>
                    <p:cNvPr id="148" name="Group 232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600201" y="689719"/>
                      <a:ext cx="606092" cy="694856"/>
                      <a:chOff x="1600201" y="765919"/>
                      <a:chExt cx="606092" cy="694856"/>
                    </a:xfrm>
                  </p:grpSpPr>
                  <p:cxnSp>
                    <p:nvCxnSpPr>
                      <p:cNvPr id="173" name="Straight Connector 172"/>
                      <p:cNvCxnSpPr/>
                      <p:nvPr/>
                    </p:nvCxnSpPr>
                    <p:spPr>
                      <a:xfrm flipH="1">
                        <a:off x="1599406" y="809317"/>
                        <a:ext cx="229405" cy="220662"/>
                      </a:xfrm>
                      <a:prstGeom prst="line">
                        <a:avLst/>
                      </a:prstGeom>
                      <a:ln w="12700">
                        <a:solidFill>
                          <a:schemeClr val="accent6">
                            <a:lumMod val="75000"/>
                          </a:schemeClr>
                        </a:solidFill>
                        <a:prstDash val="dash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74" name="Straight Connector 173"/>
                      <p:cNvCxnSpPr/>
                      <p:nvPr/>
                    </p:nvCxnSpPr>
                    <p:spPr>
                      <a:xfrm flipH="1">
                        <a:off x="1599406" y="777794"/>
                        <a:ext cx="337977" cy="325739"/>
                      </a:xfrm>
                      <a:prstGeom prst="line">
                        <a:avLst/>
                      </a:prstGeom>
                      <a:ln w="12700">
                        <a:solidFill>
                          <a:schemeClr val="accent6">
                            <a:lumMod val="75000"/>
                          </a:schemeClr>
                        </a:solidFill>
                        <a:prstDash val="dash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75" name="Straight Connector 174"/>
                      <p:cNvCxnSpPr/>
                      <p:nvPr/>
                    </p:nvCxnSpPr>
                    <p:spPr>
                      <a:xfrm flipH="1">
                        <a:off x="1599406" y="839088"/>
                        <a:ext cx="120832" cy="117336"/>
                      </a:xfrm>
                      <a:prstGeom prst="line">
                        <a:avLst/>
                      </a:prstGeom>
                      <a:ln w="12700">
                        <a:solidFill>
                          <a:schemeClr val="accent6">
                            <a:lumMod val="75000"/>
                          </a:schemeClr>
                        </a:solidFill>
                        <a:prstDash val="dash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76" name="Straight Connector 175"/>
                      <p:cNvCxnSpPr>
                        <a:cxnSpLocks noChangeAspect="1"/>
                      </p:cNvCxnSpPr>
                      <p:nvPr/>
                    </p:nvCxnSpPr>
                    <p:spPr>
                      <a:xfrm flipH="1">
                        <a:off x="1599406" y="765534"/>
                        <a:ext cx="420282" cy="411552"/>
                      </a:xfrm>
                      <a:prstGeom prst="line">
                        <a:avLst/>
                      </a:prstGeom>
                      <a:ln w="12700">
                        <a:solidFill>
                          <a:schemeClr val="accent6">
                            <a:lumMod val="75000"/>
                          </a:schemeClr>
                        </a:solidFill>
                        <a:prstDash val="dash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77" name="Straight Connector 176"/>
                      <p:cNvCxnSpPr/>
                      <p:nvPr/>
                    </p:nvCxnSpPr>
                    <p:spPr>
                      <a:xfrm flipH="1">
                        <a:off x="1599406" y="809317"/>
                        <a:ext cx="458808" cy="432566"/>
                      </a:xfrm>
                      <a:prstGeom prst="line">
                        <a:avLst/>
                      </a:prstGeom>
                      <a:ln w="12700">
                        <a:solidFill>
                          <a:schemeClr val="accent6">
                            <a:lumMod val="75000"/>
                          </a:schemeClr>
                        </a:solidFill>
                        <a:prstDash val="dash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78" name="Straight Connector 177"/>
                      <p:cNvCxnSpPr/>
                      <p:nvPr/>
                    </p:nvCxnSpPr>
                    <p:spPr>
                      <a:xfrm flipH="1">
                        <a:off x="1611664" y="812819"/>
                        <a:ext cx="518348" cy="490359"/>
                      </a:xfrm>
                      <a:prstGeom prst="line">
                        <a:avLst/>
                      </a:prstGeom>
                      <a:ln w="12700">
                        <a:solidFill>
                          <a:schemeClr val="accent6">
                            <a:lumMod val="75000"/>
                          </a:schemeClr>
                        </a:solidFill>
                        <a:prstDash val="dash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79" name="Straight Connector 178"/>
                      <p:cNvCxnSpPr/>
                      <p:nvPr/>
                    </p:nvCxnSpPr>
                    <p:spPr>
                      <a:xfrm flipH="1">
                        <a:off x="1599406" y="865358"/>
                        <a:ext cx="563878" cy="523633"/>
                      </a:xfrm>
                      <a:prstGeom prst="line">
                        <a:avLst/>
                      </a:prstGeom>
                      <a:ln w="12700">
                        <a:solidFill>
                          <a:schemeClr val="accent6">
                            <a:lumMod val="75000"/>
                          </a:schemeClr>
                        </a:solidFill>
                        <a:prstDash val="dash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80" name="Straight Connector 179"/>
                      <p:cNvCxnSpPr/>
                      <p:nvPr/>
                    </p:nvCxnSpPr>
                    <p:spPr>
                      <a:xfrm flipH="1">
                        <a:off x="1611664" y="886373"/>
                        <a:ext cx="595400" cy="563913"/>
                      </a:xfrm>
                      <a:prstGeom prst="line">
                        <a:avLst/>
                      </a:prstGeom>
                      <a:ln w="12700">
                        <a:solidFill>
                          <a:schemeClr val="accent6">
                            <a:lumMod val="75000"/>
                          </a:schemeClr>
                        </a:solidFill>
                        <a:prstDash val="dash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49" name="Group 296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447800" y="138663"/>
                      <a:ext cx="990354" cy="663901"/>
                      <a:chOff x="1447800" y="1738863"/>
                      <a:chExt cx="990354" cy="663901"/>
                    </a:xfrm>
                  </p:grpSpPr>
                  <p:cxnSp>
                    <p:nvCxnSpPr>
                      <p:cNvPr id="165" name="Straight Connector 224"/>
                      <p:cNvCxnSpPr>
                        <a:endCxn id="192" idx="2"/>
                      </p:cNvCxnSpPr>
                      <p:nvPr/>
                    </p:nvCxnSpPr>
                    <p:spPr>
                      <a:xfrm rot="16200000" flipV="1">
                        <a:off x="1279800" y="1950669"/>
                        <a:ext cx="579674" cy="245165"/>
                      </a:xfrm>
                      <a:prstGeom prst="curvedConnector4">
                        <a:avLst>
                          <a:gd name="adj1" fmla="val 46160"/>
                          <a:gd name="adj2" fmla="val 193345"/>
                        </a:avLst>
                      </a:prstGeom>
                      <a:ln w="12700">
                        <a:solidFill>
                          <a:schemeClr val="accent6">
                            <a:lumMod val="75000"/>
                          </a:schemeClr>
                        </a:solidFill>
                        <a:prstDash val="dash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66" name="Straight Connector 228"/>
                      <p:cNvCxnSpPr>
                        <a:endCxn id="191" idx="5"/>
                      </p:cNvCxnSpPr>
                      <p:nvPr/>
                    </p:nvCxnSpPr>
                    <p:spPr>
                      <a:xfrm rot="16200000" flipV="1">
                        <a:off x="1482943" y="2018970"/>
                        <a:ext cx="357262" cy="278438"/>
                      </a:xfrm>
                      <a:prstGeom prst="curvedConnector3">
                        <a:avLst>
                          <a:gd name="adj1" fmla="val 68716"/>
                        </a:avLst>
                      </a:prstGeom>
                      <a:ln w="12700">
                        <a:solidFill>
                          <a:schemeClr val="accent6">
                            <a:lumMod val="75000"/>
                          </a:schemeClr>
                        </a:solidFill>
                        <a:prstDash val="dash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67" name="Curved Connector 251"/>
                      <p:cNvCxnSpPr>
                        <a:stCxn id="190" idx="6"/>
                      </p:cNvCxnSpPr>
                      <p:nvPr/>
                    </p:nvCxnSpPr>
                    <p:spPr>
                      <a:xfrm>
                        <a:off x="1735998" y="1948035"/>
                        <a:ext cx="171615" cy="336246"/>
                      </a:xfrm>
                      <a:prstGeom prst="curvedConnector2">
                        <a:avLst/>
                      </a:prstGeom>
                      <a:ln w="12700">
                        <a:solidFill>
                          <a:schemeClr val="accent6">
                            <a:lumMod val="75000"/>
                          </a:schemeClr>
                        </a:solidFill>
                        <a:prstDash val="dash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68" name="Curved Connector 259"/>
                      <p:cNvCxnSpPr>
                        <a:stCxn id="189" idx="6"/>
                      </p:cNvCxnSpPr>
                      <p:nvPr/>
                    </p:nvCxnSpPr>
                    <p:spPr>
                      <a:xfrm>
                        <a:off x="1735998" y="1783415"/>
                        <a:ext cx="271433" cy="497364"/>
                      </a:xfrm>
                      <a:prstGeom prst="curvedConnector2">
                        <a:avLst/>
                      </a:prstGeom>
                      <a:ln w="12700">
                        <a:solidFill>
                          <a:schemeClr val="accent6">
                            <a:lumMod val="75000"/>
                          </a:schemeClr>
                        </a:solidFill>
                        <a:prstDash val="dash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69" name="Curved Connector 168"/>
                      <p:cNvCxnSpPr>
                        <a:endCxn id="186" idx="0"/>
                      </p:cNvCxnSpPr>
                      <p:nvPr/>
                    </p:nvCxnSpPr>
                    <p:spPr>
                      <a:xfrm rot="5400000" flipH="1" flipV="1">
                        <a:off x="1841050" y="1937531"/>
                        <a:ext cx="598939" cy="129587"/>
                      </a:xfrm>
                      <a:prstGeom prst="curvedConnector3">
                        <a:avLst>
                          <a:gd name="adj1" fmla="val 80561"/>
                        </a:avLst>
                      </a:prstGeom>
                      <a:ln w="12700">
                        <a:solidFill>
                          <a:schemeClr val="accent6">
                            <a:lumMod val="75000"/>
                          </a:schemeClr>
                        </a:solidFill>
                        <a:prstDash val="dash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70" name="Curved Connector 169"/>
                      <p:cNvCxnSpPr>
                        <a:endCxn id="185" idx="4"/>
                      </p:cNvCxnSpPr>
                      <p:nvPr/>
                    </p:nvCxnSpPr>
                    <p:spPr>
                      <a:xfrm rot="5400000" flipH="1" flipV="1">
                        <a:off x="2003042" y="2129295"/>
                        <a:ext cx="339749" cy="64793"/>
                      </a:xfrm>
                      <a:prstGeom prst="curvedConnector3">
                        <a:avLst/>
                      </a:prstGeom>
                      <a:ln w="12700">
                        <a:solidFill>
                          <a:schemeClr val="accent6">
                            <a:lumMod val="75000"/>
                          </a:schemeClr>
                        </a:solidFill>
                        <a:prstDash val="dash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71" name="Curved Connector 170"/>
                      <p:cNvCxnSpPr>
                        <a:endCxn id="183" idx="3"/>
                      </p:cNvCxnSpPr>
                      <p:nvPr/>
                    </p:nvCxnSpPr>
                    <p:spPr>
                      <a:xfrm rot="5400000" flipH="1" flipV="1">
                        <a:off x="1974141" y="2000579"/>
                        <a:ext cx="588431" cy="213644"/>
                      </a:xfrm>
                      <a:prstGeom prst="curvedConnector3">
                        <a:avLst>
                          <a:gd name="adj1" fmla="val 50000"/>
                        </a:avLst>
                      </a:prstGeom>
                      <a:ln w="12700">
                        <a:solidFill>
                          <a:schemeClr val="accent6">
                            <a:lumMod val="75000"/>
                          </a:schemeClr>
                        </a:solidFill>
                        <a:prstDash val="dash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72" name="Curved Connector 171"/>
                      <p:cNvCxnSpPr>
                        <a:endCxn id="184" idx="5"/>
                      </p:cNvCxnSpPr>
                      <p:nvPr/>
                    </p:nvCxnSpPr>
                    <p:spPr>
                      <a:xfrm rot="5400000" flipH="1" flipV="1">
                        <a:off x="2115115" y="2080263"/>
                        <a:ext cx="423810" cy="222400"/>
                      </a:xfrm>
                      <a:prstGeom prst="curvedConnector3">
                        <a:avLst>
                          <a:gd name="adj1" fmla="val 64646"/>
                        </a:avLst>
                      </a:prstGeom>
                      <a:ln w="12700">
                        <a:solidFill>
                          <a:schemeClr val="accent6">
                            <a:lumMod val="75000"/>
                          </a:schemeClr>
                        </a:solidFill>
                        <a:prstDash val="dash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sp>
                  <p:nvSpPr>
                    <p:cNvPr id="150" name="Rectangle 149"/>
                    <p:cNvSpPr/>
                    <p:nvPr/>
                  </p:nvSpPr>
                  <p:spPr>
                    <a:xfrm>
                      <a:off x="1536363" y="-305394"/>
                      <a:ext cx="814298" cy="152362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zh-CN" altLang="en-US"/>
                    </a:p>
                  </p:txBody>
                </p:sp>
                <p:cxnSp>
                  <p:nvCxnSpPr>
                    <p:cNvPr id="151" name="Elbow Connector 150"/>
                    <p:cNvCxnSpPr/>
                    <p:nvPr/>
                  </p:nvCxnSpPr>
                  <p:spPr>
                    <a:xfrm rot="5400000" flipH="1" flipV="1">
                      <a:off x="2235071" y="577261"/>
                      <a:ext cx="367769" cy="266179"/>
                    </a:xfrm>
                    <a:prstGeom prst="bentConnector3">
                      <a:avLst>
                        <a:gd name="adj1" fmla="val 18012"/>
                      </a:avLst>
                    </a:prstGeom>
                    <a:ln w="254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52" name="Elbow Connector 151"/>
                    <p:cNvCxnSpPr/>
                    <p:nvPr/>
                  </p:nvCxnSpPr>
                  <p:spPr>
                    <a:xfrm rot="16200000" flipV="1">
                      <a:off x="1273675" y="575510"/>
                      <a:ext cx="385282" cy="266179"/>
                    </a:xfrm>
                    <a:prstGeom prst="bentConnector3">
                      <a:avLst>
                        <a:gd name="adj1" fmla="val 22297"/>
                      </a:avLst>
                    </a:prstGeom>
                    <a:ln w="254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53" name="Rectangle 152"/>
                    <p:cNvSpPr/>
                    <p:nvPr/>
                  </p:nvSpPr>
                  <p:spPr>
                    <a:xfrm>
                      <a:off x="1492584" y="-762478"/>
                      <a:ext cx="893100" cy="15236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zh-CN" altLang="en-US"/>
                    </a:p>
                  </p:txBody>
                </p:sp>
                <p:grpSp>
                  <p:nvGrpSpPr>
                    <p:cNvPr id="154" name="Group 3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905000" y="609600"/>
                      <a:ext cx="586375" cy="3281364"/>
                      <a:chOff x="1905000" y="242802"/>
                      <a:chExt cx="586375" cy="3281364"/>
                    </a:xfrm>
                  </p:grpSpPr>
                  <p:sp>
                    <p:nvSpPr>
                      <p:cNvPr id="155" name="Oval 154"/>
                      <p:cNvSpPr/>
                      <p:nvPr/>
                    </p:nvSpPr>
                    <p:spPr>
                      <a:xfrm>
                        <a:off x="1858580" y="3432814"/>
                        <a:ext cx="126085" cy="80559"/>
                      </a:xfrm>
                      <a:prstGeom prst="ellipse">
                        <a:avLst/>
                      </a:prstGeom>
                      <a:solidFill>
                        <a:srgbClr val="7030A0"/>
                      </a:solidFill>
                      <a:ln>
                        <a:solidFill>
                          <a:srgbClr val="7030A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/>
                      <a:p>
                        <a:pPr algn="ctr">
                          <a:defRPr/>
                        </a:pPr>
                        <a:endParaRPr lang="zh-CN" altLang="en-US"/>
                      </a:p>
                    </p:txBody>
                  </p:sp>
                  <p:sp>
                    <p:nvSpPr>
                      <p:cNvPr id="156" name="Oval 155"/>
                      <p:cNvSpPr/>
                      <p:nvPr/>
                    </p:nvSpPr>
                    <p:spPr>
                      <a:xfrm>
                        <a:off x="2056464" y="2746311"/>
                        <a:ext cx="80554" cy="82311"/>
                      </a:xfrm>
                      <a:prstGeom prst="ellipse">
                        <a:avLst/>
                      </a:prstGeom>
                      <a:solidFill>
                        <a:srgbClr val="7030A0"/>
                      </a:solidFill>
                      <a:ln>
                        <a:solidFill>
                          <a:srgbClr val="7030A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/>
                      <a:p>
                        <a:pPr algn="ctr">
                          <a:defRPr/>
                        </a:pPr>
                        <a:endParaRPr lang="zh-CN" altLang="en-US"/>
                      </a:p>
                    </p:txBody>
                  </p:sp>
                  <p:sp>
                    <p:nvSpPr>
                      <p:cNvPr id="157" name="Oval 156"/>
                      <p:cNvSpPr/>
                      <p:nvPr/>
                    </p:nvSpPr>
                    <p:spPr>
                      <a:xfrm>
                        <a:off x="2350661" y="241978"/>
                        <a:ext cx="140094" cy="140103"/>
                      </a:xfrm>
                      <a:prstGeom prst="ellipse">
                        <a:avLst/>
                      </a:prstGeom>
                      <a:solidFill>
                        <a:srgbClr val="00B0F0"/>
                      </a:solidFill>
                      <a:ln w="38100">
                        <a:solidFill>
                          <a:srgbClr val="7030A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/>
                      <a:p>
                        <a:pPr algn="ctr">
                          <a:defRPr/>
                        </a:pPr>
                        <a:endParaRPr lang="zh-CN" altLang="en-US"/>
                      </a:p>
                    </p:txBody>
                  </p:sp>
                  <p:cxnSp>
                    <p:nvCxnSpPr>
                      <p:cNvPr id="158" name="Straight Connector 157"/>
                      <p:cNvCxnSpPr>
                        <a:stCxn id="155" idx="0"/>
                        <a:endCxn id="213" idx="2"/>
                      </p:cNvCxnSpPr>
                      <p:nvPr/>
                    </p:nvCxnSpPr>
                    <p:spPr>
                      <a:xfrm flipH="1" flipV="1">
                        <a:off x="1897106" y="2898673"/>
                        <a:ext cx="3502" cy="534140"/>
                      </a:xfrm>
                      <a:prstGeom prst="line">
                        <a:avLst/>
                      </a:prstGeom>
                      <a:ln w="6350">
                        <a:solidFill>
                          <a:srgbClr val="7030A0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59" name="Straight Connector 158"/>
                      <p:cNvCxnSpPr>
                        <a:stCxn id="213" idx="2"/>
                        <a:endCxn id="213" idx="3"/>
                      </p:cNvCxnSpPr>
                      <p:nvPr/>
                    </p:nvCxnSpPr>
                    <p:spPr>
                      <a:xfrm flipV="1">
                        <a:off x="1897106" y="2833875"/>
                        <a:ext cx="311709" cy="64798"/>
                      </a:xfrm>
                      <a:prstGeom prst="line">
                        <a:avLst/>
                      </a:prstGeom>
                      <a:ln w="6350">
                        <a:solidFill>
                          <a:srgbClr val="7030A0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60" name="Straight Connector 159"/>
                      <p:cNvCxnSpPr>
                        <a:stCxn id="156" idx="0"/>
                      </p:cNvCxnSpPr>
                      <p:nvPr/>
                    </p:nvCxnSpPr>
                    <p:spPr>
                      <a:xfrm flipH="1" flipV="1">
                        <a:off x="2075726" y="2459101"/>
                        <a:ext cx="21014" cy="287210"/>
                      </a:xfrm>
                      <a:prstGeom prst="line">
                        <a:avLst/>
                      </a:prstGeom>
                      <a:ln w="6350">
                        <a:solidFill>
                          <a:srgbClr val="7030A0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61" name="Straight Connector 160"/>
                      <p:cNvCxnSpPr/>
                      <p:nvPr/>
                    </p:nvCxnSpPr>
                    <p:spPr>
                      <a:xfrm>
                        <a:off x="2075726" y="2459101"/>
                        <a:ext cx="250419" cy="0"/>
                      </a:xfrm>
                      <a:prstGeom prst="line">
                        <a:avLst/>
                      </a:prstGeom>
                      <a:ln w="12700">
                        <a:solidFill>
                          <a:srgbClr val="7030A0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62" name="Straight Connector 161"/>
                      <p:cNvCxnSpPr/>
                      <p:nvPr/>
                    </p:nvCxnSpPr>
                    <p:spPr>
                      <a:xfrm flipV="1">
                        <a:off x="2326145" y="492412"/>
                        <a:ext cx="0" cy="1966689"/>
                      </a:xfrm>
                      <a:prstGeom prst="line">
                        <a:avLst/>
                      </a:prstGeom>
                      <a:ln w="12700">
                        <a:solidFill>
                          <a:srgbClr val="7030A0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63" name="Straight Connector 162"/>
                      <p:cNvCxnSpPr>
                        <a:stCxn id="213" idx="3"/>
                      </p:cNvCxnSpPr>
                      <p:nvPr/>
                    </p:nvCxnSpPr>
                    <p:spPr>
                      <a:xfrm flipH="1" flipV="1">
                        <a:off x="2075726" y="2459101"/>
                        <a:ext cx="133089" cy="374774"/>
                      </a:xfrm>
                      <a:prstGeom prst="line">
                        <a:avLst/>
                      </a:prstGeom>
                      <a:ln w="6350">
                        <a:solidFill>
                          <a:srgbClr val="7030A0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64" name="Straight Connector 163"/>
                      <p:cNvCxnSpPr>
                        <a:endCxn id="157" idx="2"/>
                      </p:cNvCxnSpPr>
                      <p:nvPr/>
                    </p:nvCxnSpPr>
                    <p:spPr>
                      <a:xfrm flipV="1">
                        <a:off x="2326145" y="312029"/>
                        <a:ext cx="24516" cy="180383"/>
                      </a:xfrm>
                      <a:prstGeom prst="line">
                        <a:avLst/>
                      </a:prstGeom>
                      <a:ln w="12700">
                        <a:solidFill>
                          <a:srgbClr val="7030A0"/>
                        </a:solidFill>
                        <a:prstDash val="solid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grpSp>
                <p:nvGrpSpPr>
                  <p:cNvPr id="74" name="Group 80"/>
                  <p:cNvGrpSpPr>
                    <a:grpSpLocks/>
                  </p:cNvGrpSpPr>
                  <p:nvPr/>
                </p:nvGrpSpPr>
                <p:grpSpPr bwMode="auto">
                  <a:xfrm>
                    <a:off x="1219200" y="4902750"/>
                    <a:ext cx="609599" cy="583650"/>
                    <a:chOff x="1219200" y="4902750"/>
                    <a:chExt cx="609599" cy="583650"/>
                  </a:xfrm>
                </p:grpSpPr>
                <p:sp>
                  <p:nvSpPr>
                    <p:cNvPr id="91" name="Rectangle 90"/>
                    <p:cNvSpPr/>
                    <p:nvPr/>
                  </p:nvSpPr>
                  <p:spPr>
                    <a:xfrm>
                      <a:off x="1219401" y="4892131"/>
                      <a:ext cx="609409" cy="583178"/>
                    </a:xfrm>
                    <a:prstGeom prst="rect">
                      <a:avLst/>
                    </a:prstGeom>
                    <a:solidFill>
                      <a:srgbClr val="FFC000"/>
                    </a:solidFill>
                    <a:ln>
                      <a:solidFill>
                        <a:srgbClr val="FFC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zh-CN" altLang="en-US"/>
                    </a:p>
                  </p:txBody>
                </p:sp>
                <p:sp>
                  <p:nvSpPr>
                    <p:cNvPr id="92" name="Rectangle 91"/>
                    <p:cNvSpPr/>
                    <p:nvPr/>
                  </p:nvSpPr>
                  <p:spPr>
                    <a:xfrm>
                      <a:off x="1359495" y="4986700"/>
                      <a:ext cx="164611" cy="397542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zh-CN" altLang="en-US"/>
                    </a:p>
                  </p:txBody>
                </p:sp>
                <p:sp>
                  <p:nvSpPr>
                    <p:cNvPr id="93" name="Oval 92"/>
                    <p:cNvSpPr/>
                    <p:nvPr/>
                  </p:nvSpPr>
                  <p:spPr>
                    <a:xfrm>
                      <a:off x="1688716" y="5289673"/>
                      <a:ext cx="70047" cy="7180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zh-CN" altLang="en-US"/>
                    </a:p>
                  </p:txBody>
                </p:sp>
                <p:sp>
                  <p:nvSpPr>
                    <p:cNvPr id="94" name="Oval 93"/>
                    <p:cNvSpPr/>
                    <p:nvPr/>
                  </p:nvSpPr>
                  <p:spPr>
                    <a:xfrm>
                      <a:off x="1688716" y="5009467"/>
                      <a:ext cx="70047" cy="70051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zh-CN" altLang="en-US"/>
                    </a:p>
                  </p:txBody>
                </p:sp>
                <p:sp>
                  <p:nvSpPr>
                    <p:cNvPr id="95" name="Oval 94"/>
                    <p:cNvSpPr/>
                    <p:nvPr/>
                  </p:nvSpPr>
                  <p:spPr>
                    <a:xfrm>
                      <a:off x="1583645" y="4914898"/>
                      <a:ext cx="70047" cy="7180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bg1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zh-CN" altLang="en-US"/>
                    </a:p>
                  </p:txBody>
                </p:sp>
                <p:sp>
                  <p:nvSpPr>
                    <p:cNvPr id="96" name="Rectangle 95"/>
                    <p:cNvSpPr/>
                    <p:nvPr/>
                  </p:nvSpPr>
                  <p:spPr>
                    <a:xfrm>
                      <a:off x="1359495" y="4986700"/>
                      <a:ext cx="82305" cy="397542"/>
                    </a:xfrm>
                    <a:prstGeom prst="rect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zh-CN" altLang="en-US"/>
                    </a:p>
                  </p:txBody>
                </p:sp>
                <p:grpSp>
                  <p:nvGrpSpPr>
                    <p:cNvPr id="97" name="Group 289"/>
                    <p:cNvGrpSpPr/>
                    <p:nvPr/>
                  </p:nvGrpSpPr>
                  <p:grpSpPr>
                    <a:xfrm>
                      <a:off x="1359877" y="5040496"/>
                      <a:ext cx="82061" cy="307731"/>
                      <a:chOff x="5638800" y="4419612"/>
                      <a:chExt cx="419100" cy="1219188"/>
                    </a:xfrm>
                    <a:solidFill>
                      <a:srgbClr val="FFFF00"/>
                    </a:solidFill>
                  </p:grpSpPr>
                  <p:sp>
                    <p:nvSpPr>
                      <p:cNvPr id="127" name="Rectangle 126"/>
                      <p:cNvSpPr/>
                      <p:nvPr/>
                    </p:nvSpPr>
                    <p:spPr>
                      <a:xfrm>
                        <a:off x="5638800" y="4419612"/>
                        <a:ext cx="419100" cy="152399"/>
                      </a:xfrm>
                      <a:prstGeom prst="rect">
                        <a:avLst/>
                      </a:prstGeom>
                      <a:grpFill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/>
                      <a:p>
                        <a:pPr algn="ctr">
                          <a:defRPr/>
                        </a:pPr>
                        <a:endParaRPr lang="zh-CN" altLang="en-US"/>
                      </a:p>
                    </p:txBody>
                  </p:sp>
                  <p:sp>
                    <p:nvSpPr>
                      <p:cNvPr id="128" name="Rectangle 127"/>
                      <p:cNvSpPr/>
                      <p:nvPr/>
                    </p:nvSpPr>
                    <p:spPr>
                      <a:xfrm>
                        <a:off x="5638800" y="4572011"/>
                        <a:ext cx="419100" cy="152399"/>
                      </a:xfrm>
                      <a:prstGeom prst="rect">
                        <a:avLst/>
                      </a:prstGeom>
                      <a:grpFill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/>
                      <a:p>
                        <a:pPr algn="ctr">
                          <a:defRPr/>
                        </a:pPr>
                        <a:endParaRPr lang="zh-CN" altLang="en-US"/>
                      </a:p>
                    </p:txBody>
                  </p:sp>
                  <p:sp>
                    <p:nvSpPr>
                      <p:cNvPr id="129" name="Rectangle 128"/>
                      <p:cNvSpPr/>
                      <p:nvPr/>
                    </p:nvSpPr>
                    <p:spPr>
                      <a:xfrm>
                        <a:off x="5638800" y="4724414"/>
                        <a:ext cx="419100" cy="152399"/>
                      </a:xfrm>
                      <a:prstGeom prst="rect">
                        <a:avLst/>
                      </a:prstGeom>
                      <a:grpFill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/>
                      <a:p>
                        <a:pPr algn="ctr">
                          <a:defRPr/>
                        </a:pPr>
                        <a:endParaRPr lang="zh-CN" altLang="en-US"/>
                      </a:p>
                    </p:txBody>
                  </p:sp>
                  <p:sp>
                    <p:nvSpPr>
                      <p:cNvPr id="130" name="Rectangle 129"/>
                      <p:cNvSpPr/>
                      <p:nvPr/>
                    </p:nvSpPr>
                    <p:spPr>
                      <a:xfrm>
                        <a:off x="5638800" y="4876813"/>
                        <a:ext cx="419100" cy="152399"/>
                      </a:xfrm>
                      <a:prstGeom prst="rect">
                        <a:avLst/>
                      </a:prstGeom>
                      <a:grpFill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/>
                      <a:p>
                        <a:pPr algn="ctr">
                          <a:defRPr/>
                        </a:pPr>
                        <a:endParaRPr lang="zh-CN" altLang="en-US"/>
                      </a:p>
                    </p:txBody>
                  </p:sp>
                  <p:sp>
                    <p:nvSpPr>
                      <p:cNvPr id="131" name="Rectangle 130"/>
                      <p:cNvSpPr/>
                      <p:nvPr/>
                    </p:nvSpPr>
                    <p:spPr>
                      <a:xfrm>
                        <a:off x="5638800" y="5029216"/>
                        <a:ext cx="419100" cy="152399"/>
                      </a:xfrm>
                      <a:prstGeom prst="rect">
                        <a:avLst/>
                      </a:prstGeom>
                      <a:grpFill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/>
                      <a:p>
                        <a:pPr algn="ctr">
                          <a:defRPr/>
                        </a:pPr>
                        <a:endParaRPr lang="zh-CN" altLang="en-US"/>
                      </a:p>
                    </p:txBody>
                  </p:sp>
                  <p:sp>
                    <p:nvSpPr>
                      <p:cNvPr id="132" name="Rectangle 131"/>
                      <p:cNvSpPr/>
                      <p:nvPr/>
                    </p:nvSpPr>
                    <p:spPr>
                      <a:xfrm>
                        <a:off x="5638800" y="5181615"/>
                        <a:ext cx="419100" cy="152399"/>
                      </a:xfrm>
                      <a:prstGeom prst="rect">
                        <a:avLst/>
                      </a:prstGeom>
                      <a:grpFill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/>
                      <a:p>
                        <a:pPr algn="ctr">
                          <a:defRPr/>
                        </a:pPr>
                        <a:endParaRPr lang="zh-CN" altLang="en-US"/>
                      </a:p>
                    </p:txBody>
                  </p:sp>
                  <p:sp>
                    <p:nvSpPr>
                      <p:cNvPr id="133" name="Rectangle 132"/>
                      <p:cNvSpPr/>
                      <p:nvPr/>
                    </p:nvSpPr>
                    <p:spPr>
                      <a:xfrm>
                        <a:off x="5638800" y="5334018"/>
                        <a:ext cx="419100" cy="152399"/>
                      </a:xfrm>
                      <a:prstGeom prst="rect">
                        <a:avLst/>
                      </a:prstGeom>
                      <a:grpFill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/>
                      <a:p>
                        <a:pPr algn="ctr">
                          <a:defRPr/>
                        </a:pPr>
                        <a:endParaRPr lang="zh-CN" altLang="en-US"/>
                      </a:p>
                    </p:txBody>
                  </p:sp>
                  <p:sp>
                    <p:nvSpPr>
                      <p:cNvPr id="134" name="Rectangle 133"/>
                      <p:cNvSpPr/>
                      <p:nvPr/>
                    </p:nvSpPr>
                    <p:spPr>
                      <a:xfrm>
                        <a:off x="5638800" y="5486401"/>
                        <a:ext cx="419100" cy="152399"/>
                      </a:xfrm>
                      <a:prstGeom prst="rect">
                        <a:avLst/>
                      </a:prstGeom>
                      <a:grpFill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/>
                      <a:p>
                        <a:pPr algn="ctr">
                          <a:defRPr/>
                        </a:pPr>
                        <a:endParaRPr lang="zh-CN" altLang="en-US"/>
                      </a:p>
                    </p:txBody>
                  </p:sp>
                </p:grpSp>
                <p:grpSp>
                  <p:nvGrpSpPr>
                    <p:cNvPr id="98" name="Group 290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425600" y="5054400"/>
                      <a:ext cx="46892" cy="309866"/>
                      <a:chOff x="6115050" y="4472590"/>
                      <a:chExt cx="114300" cy="989401"/>
                    </a:xfrm>
                  </p:grpSpPr>
                  <p:cxnSp>
                    <p:nvCxnSpPr>
                      <p:cNvPr id="119" name="Straight Connector 118"/>
                      <p:cNvCxnSpPr>
                        <a:stCxn id="127" idx="3"/>
                      </p:cNvCxnSpPr>
                      <p:nvPr/>
                    </p:nvCxnSpPr>
                    <p:spPr>
                      <a:xfrm>
                        <a:off x="6116120" y="4474510"/>
                        <a:ext cx="115249" cy="100653"/>
                      </a:xfrm>
                      <a:prstGeom prst="line">
                        <a:avLst/>
                      </a:prstGeom>
                      <a:ln w="12700">
                        <a:solidFill>
                          <a:srgbClr val="FFFF00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20" name="Straight Connector 119"/>
                      <p:cNvCxnSpPr>
                        <a:stCxn id="128" idx="3"/>
                      </p:cNvCxnSpPr>
                      <p:nvPr/>
                    </p:nvCxnSpPr>
                    <p:spPr>
                      <a:xfrm>
                        <a:off x="6116120" y="4597530"/>
                        <a:ext cx="115249" cy="117427"/>
                      </a:xfrm>
                      <a:prstGeom prst="line">
                        <a:avLst/>
                      </a:prstGeom>
                      <a:ln w="12700">
                        <a:solidFill>
                          <a:srgbClr val="FFFF00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21" name="Straight Connector 120"/>
                      <p:cNvCxnSpPr>
                        <a:stCxn id="129" idx="3"/>
                      </p:cNvCxnSpPr>
                      <p:nvPr/>
                    </p:nvCxnSpPr>
                    <p:spPr>
                      <a:xfrm>
                        <a:off x="6116120" y="4720551"/>
                        <a:ext cx="115249" cy="83876"/>
                      </a:xfrm>
                      <a:prstGeom prst="line">
                        <a:avLst/>
                      </a:prstGeom>
                      <a:ln w="12700">
                        <a:solidFill>
                          <a:srgbClr val="FFFF00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22" name="Straight Connector 121"/>
                      <p:cNvCxnSpPr>
                        <a:stCxn id="130" idx="3"/>
                      </p:cNvCxnSpPr>
                      <p:nvPr/>
                    </p:nvCxnSpPr>
                    <p:spPr>
                      <a:xfrm>
                        <a:off x="6116120" y="4815610"/>
                        <a:ext cx="115249" cy="111837"/>
                      </a:xfrm>
                      <a:prstGeom prst="line">
                        <a:avLst/>
                      </a:prstGeom>
                      <a:ln w="12700">
                        <a:solidFill>
                          <a:srgbClr val="FFFF00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23" name="Straight Connector 122"/>
                      <p:cNvCxnSpPr>
                        <a:stCxn id="131" idx="3"/>
                      </p:cNvCxnSpPr>
                      <p:nvPr/>
                    </p:nvCxnSpPr>
                    <p:spPr>
                      <a:xfrm>
                        <a:off x="6116120" y="4938630"/>
                        <a:ext cx="115249" cy="111837"/>
                      </a:xfrm>
                      <a:prstGeom prst="line">
                        <a:avLst/>
                      </a:prstGeom>
                      <a:ln w="12700">
                        <a:solidFill>
                          <a:srgbClr val="FFFF00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24" name="Straight Connector 123"/>
                      <p:cNvCxnSpPr>
                        <a:stCxn id="132" idx="3"/>
                      </p:cNvCxnSpPr>
                      <p:nvPr/>
                    </p:nvCxnSpPr>
                    <p:spPr>
                      <a:xfrm>
                        <a:off x="6116120" y="5061651"/>
                        <a:ext cx="115249" cy="106247"/>
                      </a:xfrm>
                      <a:prstGeom prst="line">
                        <a:avLst/>
                      </a:prstGeom>
                      <a:ln w="12700">
                        <a:solidFill>
                          <a:srgbClr val="FFFF00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25" name="Straight Connector 124"/>
                      <p:cNvCxnSpPr>
                        <a:stCxn id="133" idx="3"/>
                      </p:cNvCxnSpPr>
                      <p:nvPr/>
                    </p:nvCxnSpPr>
                    <p:spPr>
                      <a:xfrm>
                        <a:off x="6116120" y="5184671"/>
                        <a:ext cx="115249" cy="117430"/>
                      </a:xfrm>
                      <a:prstGeom prst="line">
                        <a:avLst/>
                      </a:prstGeom>
                      <a:ln w="12700">
                        <a:solidFill>
                          <a:srgbClr val="FFFF00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26" name="Straight Connector 125"/>
                      <p:cNvCxnSpPr>
                        <a:stCxn id="134" idx="3"/>
                      </p:cNvCxnSpPr>
                      <p:nvPr/>
                    </p:nvCxnSpPr>
                    <p:spPr>
                      <a:xfrm>
                        <a:off x="6116120" y="5313285"/>
                        <a:ext cx="115249" cy="44735"/>
                      </a:xfrm>
                      <a:prstGeom prst="line">
                        <a:avLst/>
                      </a:prstGeom>
                      <a:ln w="12700">
                        <a:solidFill>
                          <a:srgbClr val="FFFF00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sp>
                  <p:nvSpPr>
                    <p:cNvPr id="99" name="Rectangle 98"/>
                    <p:cNvSpPr/>
                    <p:nvPr/>
                  </p:nvSpPr>
                  <p:spPr>
                    <a:xfrm>
                      <a:off x="1219401" y="5046244"/>
                      <a:ext cx="94564" cy="278455"/>
                    </a:xfrm>
                    <a:prstGeom prst="rect">
                      <a:avLst/>
                    </a:prstGeom>
                    <a:solidFill>
                      <a:schemeClr val="bg1">
                        <a:lumMod val="75000"/>
                        <a:alpha val="50000"/>
                      </a:schemeClr>
                    </a:solidFill>
                    <a:ln>
                      <a:solidFill>
                        <a:schemeClr val="bg1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zh-CN" altLang="en-US"/>
                    </a:p>
                  </p:txBody>
                </p:sp>
                <p:grpSp>
                  <p:nvGrpSpPr>
                    <p:cNvPr id="100" name="Group 292"/>
                    <p:cNvGrpSpPr/>
                    <p:nvPr/>
                  </p:nvGrpSpPr>
                  <p:grpSpPr>
                    <a:xfrm>
                      <a:off x="1219200" y="5102891"/>
                      <a:ext cx="70338" cy="188587"/>
                      <a:chOff x="5638800" y="4419614"/>
                      <a:chExt cx="419100" cy="1219186"/>
                    </a:xfrm>
                    <a:solidFill>
                      <a:srgbClr val="FFFF00"/>
                    </a:solidFill>
                  </p:grpSpPr>
                  <p:sp>
                    <p:nvSpPr>
                      <p:cNvPr id="111" name="Rectangle 110"/>
                      <p:cNvSpPr/>
                      <p:nvPr/>
                    </p:nvSpPr>
                    <p:spPr>
                      <a:xfrm>
                        <a:off x="5638800" y="4419614"/>
                        <a:ext cx="419100" cy="152398"/>
                      </a:xfrm>
                      <a:prstGeom prst="rect">
                        <a:avLst/>
                      </a:prstGeom>
                      <a:grpFill/>
                      <a:ln w="9525"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/>
                      <a:p>
                        <a:pPr algn="ctr">
                          <a:defRPr/>
                        </a:pPr>
                        <a:endParaRPr lang="zh-CN" altLang="en-US"/>
                      </a:p>
                    </p:txBody>
                  </p:sp>
                  <p:sp>
                    <p:nvSpPr>
                      <p:cNvPr id="112" name="Rectangle 111"/>
                      <p:cNvSpPr/>
                      <p:nvPr/>
                    </p:nvSpPr>
                    <p:spPr>
                      <a:xfrm>
                        <a:off x="5638800" y="4572012"/>
                        <a:ext cx="419100" cy="152398"/>
                      </a:xfrm>
                      <a:prstGeom prst="rect">
                        <a:avLst/>
                      </a:prstGeom>
                      <a:grpFill/>
                      <a:ln w="9525"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/>
                      <a:p>
                        <a:pPr algn="ctr">
                          <a:defRPr/>
                        </a:pPr>
                        <a:endParaRPr lang="zh-CN" altLang="en-US"/>
                      </a:p>
                    </p:txBody>
                  </p:sp>
                  <p:sp>
                    <p:nvSpPr>
                      <p:cNvPr id="113" name="Rectangle 112"/>
                      <p:cNvSpPr/>
                      <p:nvPr/>
                    </p:nvSpPr>
                    <p:spPr>
                      <a:xfrm>
                        <a:off x="5638800" y="4724417"/>
                        <a:ext cx="419100" cy="152398"/>
                      </a:xfrm>
                      <a:prstGeom prst="rect">
                        <a:avLst/>
                      </a:prstGeom>
                      <a:grpFill/>
                      <a:ln w="9525"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/>
                      <a:p>
                        <a:pPr algn="ctr">
                          <a:defRPr/>
                        </a:pPr>
                        <a:endParaRPr lang="zh-CN" altLang="en-US"/>
                      </a:p>
                    </p:txBody>
                  </p:sp>
                  <p:sp>
                    <p:nvSpPr>
                      <p:cNvPr id="114" name="Rectangle 113"/>
                      <p:cNvSpPr/>
                      <p:nvPr/>
                    </p:nvSpPr>
                    <p:spPr>
                      <a:xfrm>
                        <a:off x="5638800" y="4876815"/>
                        <a:ext cx="419100" cy="152398"/>
                      </a:xfrm>
                      <a:prstGeom prst="rect">
                        <a:avLst/>
                      </a:prstGeom>
                      <a:grpFill/>
                      <a:ln w="9525"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/>
                      <a:p>
                        <a:pPr algn="ctr">
                          <a:defRPr/>
                        </a:pPr>
                        <a:endParaRPr lang="zh-CN" altLang="en-US"/>
                      </a:p>
                    </p:txBody>
                  </p:sp>
                  <p:sp>
                    <p:nvSpPr>
                      <p:cNvPr id="115" name="Rectangle 114"/>
                      <p:cNvSpPr/>
                      <p:nvPr/>
                    </p:nvSpPr>
                    <p:spPr>
                      <a:xfrm>
                        <a:off x="5638800" y="5029220"/>
                        <a:ext cx="419100" cy="152398"/>
                      </a:xfrm>
                      <a:prstGeom prst="rect">
                        <a:avLst/>
                      </a:prstGeom>
                      <a:grpFill/>
                      <a:ln w="9525"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/>
                      <a:p>
                        <a:pPr algn="ctr">
                          <a:defRPr/>
                        </a:pPr>
                        <a:endParaRPr lang="zh-CN" altLang="en-US"/>
                      </a:p>
                    </p:txBody>
                  </p:sp>
                  <p:sp>
                    <p:nvSpPr>
                      <p:cNvPr id="116" name="Rectangle 115"/>
                      <p:cNvSpPr/>
                      <p:nvPr/>
                    </p:nvSpPr>
                    <p:spPr>
                      <a:xfrm>
                        <a:off x="5638800" y="5181618"/>
                        <a:ext cx="419100" cy="152398"/>
                      </a:xfrm>
                      <a:prstGeom prst="rect">
                        <a:avLst/>
                      </a:prstGeom>
                      <a:grpFill/>
                      <a:ln w="9525"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/>
                      <a:p>
                        <a:pPr algn="ctr">
                          <a:defRPr/>
                        </a:pPr>
                        <a:endParaRPr lang="zh-CN" altLang="en-US"/>
                      </a:p>
                    </p:txBody>
                  </p:sp>
                  <p:sp>
                    <p:nvSpPr>
                      <p:cNvPr id="117" name="Rectangle 116"/>
                      <p:cNvSpPr/>
                      <p:nvPr/>
                    </p:nvSpPr>
                    <p:spPr>
                      <a:xfrm>
                        <a:off x="5638800" y="5334010"/>
                        <a:ext cx="419100" cy="152398"/>
                      </a:xfrm>
                      <a:prstGeom prst="rect">
                        <a:avLst/>
                      </a:prstGeom>
                      <a:grpFill/>
                      <a:ln w="9525"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/>
                      <a:p>
                        <a:pPr algn="ctr">
                          <a:defRPr/>
                        </a:pPr>
                        <a:endParaRPr lang="zh-CN" altLang="en-US"/>
                      </a:p>
                    </p:txBody>
                  </p:sp>
                  <p:sp>
                    <p:nvSpPr>
                      <p:cNvPr id="118" name="Rectangle 117"/>
                      <p:cNvSpPr/>
                      <p:nvPr/>
                    </p:nvSpPr>
                    <p:spPr>
                      <a:xfrm>
                        <a:off x="5638800" y="5486402"/>
                        <a:ext cx="419100" cy="152398"/>
                      </a:xfrm>
                      <a:prstGeom prst="rect">
                        <a:avLst/>
                      </a:prstGeom>
                      <a:grpFill/>
                      <a:ln w="9525"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/>
                      <a:p>
                        <a:pPr algn="ctr">
                          <a:defRPr/>
                        </a:pPr>
                        <a:endParaRPr lang="zh-CN" altLang="en-US"/>
                      </a:p>
                    </p:txBody>
                  </p:sp>
                </p:grpSp>
                <p:cxnSp>
                  <p:nvCxnSpPr>
                    <p:cNvPr id="101" name="Straight Connector 100"/>
                    <p:cNvCxnSpPr>
                      <a:stCxn id="111" idx="3"/>
                      <a:endCxn id="127" idx="1"/>
                    </p:cNvCxnSpPr>
                    <p:nvPr/>
                  </p:nvCxnSpPr>
                  <p:spPr>
                    <a:xfrm flipV="1">
                      <a:off x="1289448" y="5049746"/>
                      <a:ext cx="70047" cy="54290"/>
                    </a:xfrm>
                    <a:prstGeom prst="line">
                      <a:avLst/>
                    </a:prstGeom>
                    <a:ln>
                      <a:solidFill>
                        <a:srgbClr val="FFFF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2" name="Straight Connector 101"/>
                    <p:cNvCxnSpPr>
                      <a:stCxn id="112" idx="3"/>
                      <a:endCxn id="128" idx="1"/>
                    </p:cNvCxnSpPr>
                    <p:nvPr/>
                  </p:nvCxnSpPr>
                  <p:spPr>
                    <a:xfrm flipV="1">
                      <a:off x="1289448" y="5088275"/>
                      <a:ext cx="70047" cy="38528"/>
                    </a:xfrm>
                    <a:prstGeom prst="line">
                      <a:avLst/>
                    </a:prstGeom>
                    <a:ln>
                      <a:solidFill>
                        <a:srgbClr val="FFFF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3" name="Straight Connector 102"/>
                    <p:cNvCxnSpPr>
                      <a:stCxn id="113" idx="3"/>
                      <a:endCxn id="129" idx="1"/>
                    </p:cNvCxnSpPr>
                    <p:nvPr/>
                  </p:nvCxnSpPr>
                  <p:spPr>
                    <a:xfrm flipV="1">
                      <a:off x="1289448" y="5125052"/>
                      <a:ext cx="70047" cy="26269"/>
                    </a:xfrm>
                    <a:prstGeom prst="line">
                      <a:avLst/>
                    </a:prstGeom>
                    <a:ln>
                      <a:solidFill>
                        <a:srgbClr val="FFFF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4" name="Straight Connector 103"/>
                    <p:cNvCxnSpPr>
                      <a:stCxn id="114" idx="3"/>
                      <a:endCxn id="130" idx="1"/>
                    </p:cNvCxnSpPr>
                    <p:nvPr/>
                  </p:nvCxnSpPr>
                  <p:spPr>
                    <a:xfrm flipV="1">
                      <a:off x="1289448" y="5163580"/>
                      <a:ext cx="70047" cy="10508"/>
                    </a:xfrm>
                    <a:prstGeom prst="line">
                      <a:avLst/>
                    </a:prstGeom>
                    <a:ln>
                      <a:solidFill>
                        <a:srgbClr val="FFFF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5" name="Straight Connector 104"/>
                    <p:cNvCxnSpPr>
                      <a:stCxn id="115" idx="3"/>
                      <a:endCxn id="131" idx="1"/>
                    </p:cNvCxnSpPr>
                    <p:nvPr/>
                  </p:nvCxnSpPr>
                  <p:spPr>
                    <a:xfrm>
                      <a:off x="1289448" y="5198606"/>
                      <a:ext cx="70047" cy="3503"/>
                    </a:xfrm>
                    <a:prstGeom prst="line">
                      <a:avLst/>
                    </a:prstGeom>
                    <a:ln>
                      <a:solidFill>
                        <a:srgbClr val="FFFF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6" name="Straight Connector 105"/>
                    <p:cNvCxnSpPr>
                      <a:stCxn id="116" idx="3"/>
                      <a:endCxn id="132" idx="1"/>
                    </p:cNvCxnSpPr>
                    <p:nvPr/>
                  </p:nvCxnSpPr>
                  <p:spPr>
                    <a:xfrm>
                      <a:off x="1289448" y="5221372"/>
                      <a:ext cx="70047" cy="19265"/>
                    </a:xfrm>
                    <a:prstGeom prst="line">
                      <a:avLst/>
                    </a:prstGeom>
                    <a:ln>
                      <a:solidFill>
                        <a:srgbClr val="FFFF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7" name="Straight Connector 106"/>
                    <p:cNvCxnSpPr>
                      <a:stCxn id="117" idx="3"/>
                      <a:endCxn id="133" idx="1"/>
                    </p:cNvCxnSpPr>
                    <p:nvPr/>
                  </p:nvCxnSpPr>
                  <p:spPr>
                    <a:xfrm>
                      <a:off x="1289448" y="5245890"/>
                      <a:ext cx="70047" cy="33275"/>
                    </a:xfrm>
                    <a:prstGeom prst="line">
                      <a:avLst/>
                    </a:prstGeom>
                    <a:ln>
                      <a:solidFill>
                        <a:srgbClr val="FFFF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8" name="Straight Connector 107"/>
                    <p:cNvCxnSpPr>
                      <a:stCxn id="118" idx="3"/>
                      <a:endCxn id="134" idx="1"/>
                    </p:cNvCxnSpPr>
                    <p:nvPr/>
                  </p:nvCxnSpPr>
                  <p:spPr>
                    <a:xfrm>
                      <a:off x="1289448" y="5268657"/>
                      <a:ext cx="70047" cy="49036"/>
                    </a:xfrm>
                    <a:prstGeom prst="line">
                      <a:avLst/>
                    </a:prstGeom>
                    <a:ln>
                      <a:solidFill>
                        <a:srgbClr val="FFFF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09" name="Oval 108"/>
                    <p:cNvSpPr/>
                    <p:nvPr/>
                  </p:nvSpPr>
                  <p:spPr>
                    <a:xfrm>
                      <a:off x="1359495" y="4939416"/>
                      <a:ext cx="70047" cy="70051"/>
                    </a:xfrm>
                    <a:prstGeom prst="ellipse">
                      <a:avLst/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solidFill>
                        <a:schemeClr val="bg1">
                          <a:lumMod val="6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zh-CN" altLang="en-US"/>
                    </a:p>
                  </p:txBody>
                </p:sp>
                <p:sp>
                  <p:nvSpPr>
                    <p:cNvPr id="110" name="Oval 109"/>
                    <p:cNvSpPr/>
                    <p:nvPr/>
                  </p:nvSpPr>
                  <p:spPr>
                    <a:xfrm>
                      <a:off x="1359495" y="5361475"/>
                      <a:ext cx="70047" cy="70051"/>
                    </a:xfrm>
                    <a:prstGeom prst="ellipse">
                      <a:avLst/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solidFill>
                        <a:schemeClr val="bg1">
                          <a:lumMod val="6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zh-CN" altLang="en-US"/>
                    </a:p>
                  </p:txBody>
                </p:sp>
              </p:grpSp>
              <p:grpSp>
                <p:nvGrpSpPr>
                  <p:cNvPr id="75" name="Group 263"/>
                  <p:cNvGrpSpPr>
                    <a:grpSpLocks/>
                  </p:cNvGrpSpPr>
                  <p:nvPr/>
                </p:nvGrpSpPr>
                <p:grpSpPr bwMode="auto">
                  <a:xfrm>
                    <a:off x="1354606" y="3790950"/>
                    <a:ext cx="261469" cy="1587721"/>
                    <a:chOff x="1354606" y="3790950"/>
                    <a:chExt cx="261469" cy="1587721"/>
                  </a:xfrm>
                </p:grpSpPr>
                <p:grpSp>
                  <p:nvGrpSpPr>
                    <p:cNvPr id="81" name="Group 60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354606" y="3790950"/>
                      <a:ext cx="261469" cy="1573315"/>
                      <a:chOff x="1354606" y="3790950"/>
                      <a:chExt cx="261469" cy="1573315"/>
                    </a:xfrm>
                  </p:grpSpPr>
                  <p:sp>
                    <p:nvSpPr>
                      <p:cNvPr id="83" name="Freeform 82"/>
                      <p:cNvSpPr/>
                      <p:nvPr/>
                    </p:nvSpPr>
                    <p:spPr>
                      <a:xfrm>
                        <a:off x="1354241" y="3790575"/>
                        <a:ext cx="245165" cy="1301202"/>
                      </a:xfrm>
                      <a:custGeom>
                        <a:avLst/>
                        <a:gdLst>
                          <a:gd name="connsiteX0" fmla="*/ 258294 w 258294"/>
                          <a:gd name="connsiteY0" fmla="*/ 0 h 1299569"/>
                          <a:gd name="connsiteX1" fmla="*/ 4294 w 258294"/>
                          <a:gd name="connsiteY1" fmla="*/ 473075 h 1299569"/>
                          <a:gd name="connsiteX2" fmla="*/ 99544 w 258294"/>
                          <a:gd name="connsiteY2" fmla="*/ 1035050 h 1299569"/>
                          <a:gd name="connsiteX3" fmla="*/ 112244 w 258294"/>
                          <a:gd name="connsiteY3" fmla="*/ 1276350 h 1299569"/>
                          <a:gd name="connsiteX4" fmla="*/ 96369 w 258294"/>
                          <a:gd name="connsiteY4" fmla="*/ 1276350 h 129956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58294" h="1299569">
                            <a:moveTo>
                              <a:pt x="258294" y="0"/>
                            </a:moveTo>
                            <a:cubicBezTo>
                              <a:pt x="144523" y="150283"/>
                              <a:pt x="30752" y="300567"/>
                              <a:pt x="4294" y="473075"/>
                            </a:cubicBezTo>
                            <a:cubicBezTo>
                              <a:pt x="-22164" y="645583"/>
                              <a:pt x="81552" y="901171"/>
                              <a:pt x="99544" y="1035050"/>
                            </a:cubicBezTo>
                            <a:cubicBezTo>
                              <a:pt x="117536" y="1168929"/>
                              <a:pt x="112773" y="1236133"/>
                              <a:pt x="112244" y="1276350"/>
                            </a:cubicBezTo>
                            <a:cubicBezTo>
                              <a:pt x="111715" y="1316567"/>
                              <a:pt x="104042" y="1296458"/>
                              <a:pt x="96369" y="1276350"/>
                            </a:cubicBezTo>
                          </a:path>
                        </a:pathLst>
                      </a:custGeom>
                      <a:ln w="12700">
                        <a:solidFill>
                          <a:schemeClr val="accent6">
                            <a:lumMod val="7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anchor="ctr"/>
                      <a:lstStyle/>
                      <a:p>
                        <a:pPr algn="ctr">
                          <a:defRPr/>
                        </a:pPr>
                        <a:endParaRPr lang="zh-CN" altLang="en-US"/>
                      </a:p>
                    </p:txBody>
                  </p:sp>
                  <p:sp>
                    <p:nvSpPr>
                      <p:cNvPr id="84" name="Freeform 83"/>
                      <p:cNvSpPr/>
                      <p:nvPr/>
                    </p:nvSpPr>
                    <p:spPr>
                      <a:xfrm>
                        <a:off x="1370002" y="3955195"/>
                        <a:ext cx="218897" cy="1229400"/>
                      </a:xfrm>
                      <a:custGeom>
                        <a:avLst/>
                        <a:gdLst>
                          <a:gd name="connsiteX0" fmla="*/ 235788 w 235788"/>
                          <a:gd name="connsiteY0" fmla="*/ 0 h 1311038"/>
                          <a:gd name="connsiteX1" fmla="*/ 4013 w 235788"/>
                          <a:gd name="connsiteY1" fmla="*/ 428625 h 1311038"/>
                          <a:gd name="connsiteX2" fmla="*/ 89738 w 235788"/>
                          <a:gd name="connsiteY2" fmla="*/ 841375 h 1311038"/>
                          <a:gd name="connsiteX3" fmla="*/ 102438 w 235788"/>
                          <a:gd name="connsiteY3" fmla="*/ 1263650 h 1311038"/>
                          <a:gd name="connsiteX4" fmla="*/ 89738 w 235788"/>
                          <a:gd name="connsiteY4" fmla="*/ 1282700 h 131103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35788" h="1311038">
                            <a:moveTo>
                              <a:pt x="235788" y="0"/>
                            </a:moveTo>
                            <a:cubicBezTo>
                              <a:pt x="132071" y="144198"/>
                              <a:pt x="28355" y="288396"/>
                              <a:pt x="4013" y="428625"/>
                            </a:cubicBezTo>
                            <a:cubicBezTo>
                              <a:pt x="-20329" y="568854"/>
                              <a:pt x="73334" y="702204"/>
                              <a:pt x="89738" y="841375"/>
                            </a:cubicBezTo>
                            <a:cubicBezTo>
                              <a:pt x="106142" y="980546"/>
                              <a:pt x="102438" y="1190096"/>
                              <a:pt x="102438" y="1263650"/>
                            </a:cubicBezTo>
                            <a:cubicBezTo>
                              <a:pt x="102438" y="1337204"/>
                              <a:pt x="96088" y="1309952"/>
                              <a:pt x="89738" y="1282700"/>
                            </a:cubicBezTo>
                          </a:path>
                        </a:pathLst>
                      </a:custGeom>
                      <a:ln w="12700">
                        <a:solidFill>
                          <a:schemeClr val="accent6">
                            <a:lumMod val="7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anchor="ctr"/>
                      <a:lstStyle/>
                      <a:p>
                        <a:pPr algn="ctr">
                          <a:defRPr/>
                        </a:pPr>
                        <a:endParaRPr lang="zh-CN" altLang="en-US"/>
                      </a:p>
                    </p:txBody>
                  </p:sp>
                  <p:sp>
                    <p:nvSpPr>
                      <p:cNvPr id="85" name="Freeform 84"/>
                      <p:cNvSpPr/>
                      <p:nvPr/>
                    </p:nvSpPr>
                    <p:spPr>
                      <a:xfrm>
                        <a:off x="1355993" y="3876387"/>
                        <a:ext cx="239911" cy="1287193"/>
                      </a:xfrm>
                      <a:custGeom>
                        <a:avLst/>
                        <a:gdLst>
                          <a:gd name="connsiteX0" fmla="*/ 249918 w 249918"/>
                          <a:gd name="connsiteY0" fmla="*/ 0 h 1285708"/>
                          <a:gd name="connsiteX1" fmla="*/ 2268 w 249918"/>
                          <a:gd name="connsiteY1" fmla="*/ 466725 h 1285708"/>
                          <a:gd name="connsiteX2" fmla="*/ 126093 w 249918"/>
                          <a:gd name="connsiteY2" fmla="*/ 939800 h 1285708"/>
                          <a:gd name="connsiteX3" fmla="*/ 110218 w 249918"/>
                          <a:gd name="connsiteY3" fmla="*/ 1260475 h 1285708"/>
                          <a:gd name="connsiteX4" fmla="*/ 97518 w 249918"/>
                          <a:gd name="connsiteY4" fmla="*/ 1241425 h 128570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49918" h="1285708">
                            <a:moveTo>
                              <a:pt x="249918" y="0"/>
                            </a:moveTo>
                            <a:cubicBezTo>
                              <a:pt x="136411" y="155046"/>
                              <a:pt x="22905" y="310092"/>
                              <a:pt x="2268" y="466725"/>
                            </a:cubicBezTo>
                            <a:cubicBezTo>
                              <a:pt x="-18369" y="623358"/>
                              <a:pt x="108101" y="807508"/>
                              <a:pt x="126093" y="939800"/>
                            </a:cubicBezTo>
                            <a:cubicBezTo>
                              <a:pt x="144085" y="1072092"/>
                              <a:pt x="114980" y="1210204"/>
                              <a:pt x="110218" y="1260475"/>
                            </a:cubicBezTo>
                            <a:cubicBezTo>
                              <a:pt x="105456" y="1310746"/>
                              <a:pt x="101487" y="1276085"/>
                              <a:pt x="97518" y="1241425"/>
                            </a:cubicBezTo>
                          </a:path>
                        </a:pathLst>
                      </a:custGeom>
                      <a:ln w="12700">
                        <a:solidFill>
                          <a:schemeClr val="accent6">
                            <a:lumMod val="7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anchor="ctr"/>
                      <a:lstStyle/>
                      <a:p>
                        <a:pPr algn="ctr">
                          <a:defRPr/>
                        </a:pPr>
                        <a:endParaRPr lang="zh-CN" altLang="en-US"/>
                      </a:p>
                    </p:txBody>
                  </p:sp>
                  <p:sp>
                    <p:nvSpPr>
                      <p:cNvPr id="86" name="Freeform 85"/>
                      <p:cNvSpPr/>
                      <p:nvPr/>
                    </p:nvSpPr>
                    <p:spPr>
                      <a:xfrm>
                        <a:off x="1426040" y="4170602"/>
                        <a:ext cx="166361" cy="1103307"/>
                      </a:xfrm>
                      <a:custGeom>
                        <a:avLst/>
                        <a:gdLst>
                          <a:gd name="connsiteX0" fmla="*/ 176196 w 176196"/>
                          <a:gd name="connsiteY0" fmla="*/ 0 h 1101725"/>
                          <a:gd name="connsiteX1" fmla="*/ 1571 w 176196"/>
                          <a:gd name="connsiteY1" fmla="*/ 365125 h 1101725"/>
                          <a:gd name="connsiteX2" fmla="*/ 87296 w 176196"/>
                          <a:gd name="connsiteY2" fmla="*/ 688975 h 1101725"/>
                          <a:gd name="connsiteX3" fmla="*/ 36496 w 176196"/>
                          <a:gd name="connsiteY3" fmla="*/ 1101725 h 110172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76196" h="1101725">
                            <a:moveTo>
                              <a:pt x="176196" y="0"/>
                            </a:moveTo>
                            <a:cubicBezTo>
                              <a:pt x="96292" y="125148"/>
                              <a:pt x="16388" y="250296"/>
                              <a:pt x="1571" y="365125"/>
                            </a:cubicBezTo>
                            <a:cubicBezTo>
                              <a:pt x="-13246" y="479954"/>
                              <a:pt x="81475" y="566208"/>
                              <a:pt x="87296" y="688975"/>
                            </a:cubicBezTo>
                            <a:cubicBezTo>
                              <a:pt x="93117" y="811742"/>
                              <a:pt x="64806" y="956733"/>
                              <a:pt x="36496" y="1101725"/>
                            </a:cubicBezTo>
                          </a:path>
                        </a:pathLst>
                      </a:custGeom>
                      <a:ln w="12700">
                        <a:solidFill>
                          <a:schemeClr val="accent6">
                            <a:lumMod val="7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anchor="ctr"/>
                      <a:lstStyle/>
                      <a:p>
                        <a:pPr algn="ctr">
                          <a:defRPr/>
                        </a:pPr>
                        <a:endParaRPr lang="zh-CN" altLang="en-US"/>
                      </a:p>
                    </p:txBody>
                  </p:sp>
                  <p:sp>
                    <p:nvSpPr>
                      <p:cNvPr id="87" name="Freeform 86"/>
                      <p:cNvSpPr/>
                      <p:nvPr/>
                    </p:nvSpPr>
                    <p:spPr>
                      <a:xfrm>
                        <a:off x="1436547" y="4254664"/>
                        <a:ext cx="161108" cy="1075287"/>
                      </a:xfrm>
                      <a:custGeom>
                        <a:avLst/>
                        <a:gdLst>
                          <a:gd name="connsiteX0" fmla="*/ 173356 w 173356"/>
                          <a:gd name="connsiteY0" fmla="*/ 0 h 1098668"/>
                          <a:gd name="connsiteX1" fmla="*/ 1906 w 173356"/>
                          <a:gd name="connsiteY1" fmla="*/ 346075 h 1098668"/>
                          <a:gd name="connsiteX2" fmla="*/ 78106 w 173356"/>
                          <a:gd name="connsiteY2" fmla="*/ 622300 h 1098668"/>
                          <a:gd name="connsiteX3" fmla="*/ 24131 w 173356"/>
                          <a:gd name="connsiteY3" fmla="*/ 1060450 h 1098668"/>
                          <a:gd name="connsiteX4" fmla="*/ 14606 w 173356"/>
                          <a:gd name="connsiteY4" fmla="*/ 1047750 h 109866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73356" h="1098668">
                            <a:moveTo>
                              <a:pt x="173356" y="0"/>
                            </a:moveTo>
                            <a:cubicBezTo>
                              <a:pt x="95568" y="121179"/>
                              <a:pt x="17781" y="242358"/>
                              <a:pt x="1906" y="346075"/>
                            </a:cubicBezTo>
                            <a:cubicBezTo>
                              <a:pt x="-13969" y="449792"/>
                              <a:pt x="74402" y="503238"/>
                              <a:pt x="78106" y="622300"/>
                            </a:cubicBezTo>
                            <a:cubicBezTo>
                              <a:pt x="81810" y="741362"/>
                              <a:pt x="34714" y="989542"/>
                              <a:pt x="24131" y="1060450"/>
                            </a:cubicBezTo>
                            <a:cubicBezTo>
                              <a:pt x="13548" y="1131358"/>
                              <a:pt x="14077" y="1089554"/>
                              <a:pt x="14606" y="1047750"/>
                            </a:cubicBezTo>
                          </a:path>
                        </a:pathLst>
                      </a:custGeom>
                      <a:ln w="12700">
                        <a:solidFill>
                          <a:schemeClr val="accent6">
                            <a:lumMod val="7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anchor="ctr"/>
                      <a:lstStyle/>
                      <a:p>
                        <a:pPr algn="ctr">
                          <a:defRPr/>
                        </a:pPr>
                        <a:endParaRPr lang="zh-CN" altLang="en-US"/>
                      </a:p>
                    </p:txBody>
                  </p:sp>
                  <p:sp>
                    <p:nvSpPr>
                      <p:cNvPr id="88" name="Freeform 87"/>
                      <p:cNvSpPr/>
                      <p:nvPr/>
                    </p:nvSpPr>
                    <p:spPr>
                      <a:xfrm>
                        <a:off x="1448805" y="4314208"/>
                        <a:ext cx="150601" cy="1050769"/>
                      </a:xfrm>
                      <a:custGeom>
                        <a:avLst/>
                        <a:gdLst>
                          <a:gd name="connsiteX0" fmla="*/ 166597 w 166597"/>
                          <a:gd name="connsiteY0" fmla="*/ 0 h 1028700"/>
                          <a:gd name="connsiteX1" fmla="*/ 1497 w 166597"/>
                          <a:gd name="connsiteY1" fmla="*/ 304800 h 1028700"/>
                          <a:gd name="connsiteX2" fmla="*/ 80872 w 166597"/>
                          <a:gd name="connsiteY2" fmla="*/ 549275 h 1028700"/>
                          <a:gd name="connsiteX3" fmla="*/ 7847 w 166597"/>
                          <a:gd name="connsiteY3" fmla="*/ 1028700 h 10287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6597" h="1028700">
                            <a:moveTo>
                              <a:pt x="166597" y="0"/>
                            </a:moveTo>
                            <a:cubicBezTo>
                              <a:pt x="91190" y="106627"/>
                              <a:pt x="15784" y="213254"/>
                              <a:pt x="1497" y="304800"/>
                            </a:cubicBezTo>
                            <a:cubicBezTo>
                              <a:pt x="-12790" y="396346"/>
                              <a:pt x="79814" y="428625"/>
                              <a:pt x="80872" y="549275"/>
                            </a:cubicBezTo>
                            <a:cubicBezTo>
                              <a:pt x="81930" y="669925"/>
                              <a:pt x="44888" y="849312"/>
                              <a:pt x="7847" y="1028700"/>
                            </a:cubicBezTo>
                          </a:path>
                        </a:pathLst>
                      </a:custGeom>
                      <a:ln w="12700">
                        <a:solidFill>
                          <a:schemeClr val="accent6">
                            <a:lumMod val="7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anchor="ctr"/>
                      <a:lstStyle/>
                      <a:p>
                        <a:pPr algn="ctr">
                          <a:defRPr/>
                        </a:pPr>
                        <a:endParaRPr lang="zh-CN" altLang="en-US"/>
                      </a:p>
                    </p:txBody>
                  </p:sp>
                  <p:sp>
                    <p:nvSpPr>
                      <p:cNvPr id="89" name="Freeform 88"/>
                      <p:cNvSpPr/>
                      <p:nvPr/>
                    </p:nvSpPr>
                    <p:spPr>
                      <a:xfrm>
                        <a:off x="1380509" y="4025247"/>
                        <a:ext cx="208390" cy="1199627"/>
                      </a:xfrm>
                      <a:custGeom>
                        <a:avLst/>
                        <a:gdLst>
                          <a:gd name="connsiteX0" fmla="*/ 231136 w 231136"/>
                          <a:gd name="connsiteY0" fmla="*/ 0 h 1197996"/>
                          <a:gd name="connsiteX1" fmla="*/ 2536 w 231136"/>
                          <a:gd name="connsiteY1" fmla="*/ 409575 h 1197996"/>
                          <a:gd name="connsiteX2" fmla="*/ 107311 w 231136"/>
                          <a:gd name="connsiteY2" fmla="*/ 793750 h 1197996"/>
                          <a:gd name="connsiteX3" fmla="*/ 85086 w 231136"/>
                          <a:gd name="connsiteY3" fmla="*/ 1165225 h 1197996"/>
                          <a:gd name="connsiteX4" fmla="*/ 72386 w 231136"/>
                          <a:gd name="connsiteY4" fmla="*/ 1155700 h 119799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31136" h="1197996">
                            <a:moveTo>
                              <a:pt x="231136" y="0"/>
                            </a:moveTo>
                            <a:cubicBezTo>
                              <a:pt x="127154" y="138641"/>
                              <a:pt x="23173" y="277283"/>
                              <a:pt x="2536" y="409575"/>
                            </a:cubicBezTo>
                            <a:cubicBezTo>
                              <a:pt x="-18102" y="541867"/>
                              <a:pt x="93553" y="667808"/>
                              <a:pt x="107311" y="793750"/>
                            </a:cubicBezTo>
                            <a:cubicBezTo>
                              <a:pt x="121069" y="919692"/>
                              <a:pt x="90907" y="1104900"/>
                              <a:pt x="85086" y="1165225"/>
                            </a:cubicBezTo>
                            <a:cubicBezTo>
                              <a:pt x="79265" y="1225550"/>
                              <a:pt x="75825" y="1190625"/>
                              <a:pt x="72386" y="1155700"/>
                            </a:cubicBezTo>
                          </a:path>
                        </a:pathLst>
                      </a:custGeom>
                      <a:ln w="12700">
                        <a:solidFill>
                          <a:schemeClr val="accent6">
                            <a:lumMod val="7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anchor="ctr"/>
                      <a:lstStyle/>
                      <a:p>
                        <a:pPr algn="ctr">
                          <a:defRPr/>
                        </a:pPr>
                        <a:endParaRPr lang="zh-CN" altLang="en-US"/>
                      </a:p>
                    </p:txBody>
                  </p:sp>
                  <p:sp>
                    <p:nvSpPr>
                      <p:cNvPr id="90" name="Freeform 89"/>
                      <p:cNvSpPr/>
                      <p:nvPr/>
                    </p:nvSpPr>
                    <p:spPr>
                      <a:xfrm>
                        <a:off x="1413781" y="4091795"/>
                        <a:ext cx="183874" cy="1155846"/>
                      </a:xfrm>
                      <a:custGeom>
                        <a:avLst/>
                        <a:gdLst>
                          <a:gd name="connsiteX0" fmla="*/ 195431 w 195431"/>
                          <a:gd name="connsiteY0" fmla="*/ 0 h 1180880"/>
                          <a:gd name="connsiteX1" fmla="*/ 1756 w 195431"/>
                          <a:gd name="connsiteY1" fmla="*/ 371475 h 1180880"/>
                          <a:gd name="connsiteX2" fmla="*/ 97006 w 195431"/>
                          <a:gd name="connsiteY2" fmla="*/ 781050 h 1180880"/>
                          <a:gd name="connsiteX3" fmla="*/ 49381 w 195431"/>
                          <a:gd name="connsiteY3" fmla="*/ 1152525 h 1180880"/>
                          <a:gd name="connsiteX4" fmla="*/ 39856 w 195431"/>
                          <a:gd name="connsiteY4" fmla="*/ 1127125 h 118088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95431" h="1180880">
                            <a:moveTo>
                              <a:pt x="195431" y="0"/>
                            </a:moveTo>
                            <a:cubicBezTo>
                              <a:pt x="106795" y="120650"/>
                              <a:pt x="18160" y="241300"/>
                              <a:pt x="1756" y="371475"/>
                            </a:cubicBezTo>
                            <a:cubicBezTo>
                              <a:pt x="-14648" y="501650"/>
                              <a:pt x="89068" y="650875"/>
                              <a:pt x="97006" y="781050"/>
                            </a:cubicBezTo>
                            <a:cubicBezTo>
                              <a:pt x="104943" y="911225"/>
                              <a:pt x="58906" y="1094846"/>
                              <a:pt x="49381" y="1152525"/>
                            </a:cubicBezTo>
                            <a:cubicBezTo>
                              <a:pt x="39856" y="1210204"/>
                              <a:pt x="39856" y="1168664"/>
                              <a:pt x="39856" y="1127125"/>
                            </a:cubicBezTo>
                          </a:path>
                        </a:pathLst>
                      </a:custGeom>
                      <a:ln w="12700">
                        <a:solidFill>
                          <a:schemeClr val="accent6">
                            <a:lumMod val="7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anchor="ctr"/>
                      <a:lstStyle/>
                      <a:p>
                        <a:pPr algn="ctr">
                          <a:defRPr/>
                        </a:pPr>
                        <a:endParaRPr lang="zh-CN" altLang="en-US"/>
                      </a:p>
                    </p:txBody>
                  </p:sp>
                </p:grpSp>
                <p:cxnSp>
                  <p:nvCxnSpPr>
                    <p:cNvPr id="82" name="Straight Connector 81"/>
                    <p:cNvCxnSpPr/>
                    <p:nvPr/>
                  </p:nvCxnSpPr>
                  <p:spPr>
                    <a:xfrm>
                      <a:off x="1471570" y="5030482"/>
                      <a:ext cx="0" cy="348504"/>
                    </a:xfrm>
                    <a:prstGeom prst="line">
                      <a:avLst/>
                    </a:prstGeom>
                    <a:ln w="1905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76" name="Group 279"/>
                  <p:cNvGrpSpPr>
                    <a:grpSpLocks/>
                  </p:cNvGrpSpPr>
                  <p:nvPr/>
                </p:nvGrpSpPr>
                <p:grpSpPr bwMode="auto">
                  <a:xfrm>
                    <a:off x="1295400" y="4620087"/>
                    <a:ext cx="348637" cy="366146"/>
                    <a:chOff x="1295399" y="4620087"/>
                    <a:chExt cx="348637" cy="366146"/>
                  </a:xfrm>
                </p:grpSpPr>
                <p:sp>
                  <p:nvSpPr>
                    <p:cNvPr id="77" name="Rectangle 76"/>
                    <p:cNvSpPr/>
                    <p:nvPr/>
                  </p:nvSpPr>
                  <p:spPr>
                    <a:xfrm rot="2670633">
                      <a:off x="1294700" y="4620683"/>
                      <a:ext cx="304705" cy="45533"/>
                    </a:xfrm>
                    <a:prstGeom prst="rect">
                      <a:avLst/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solidFill>
                        <a:schemeClr val="bg1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zh-CN" altLang="en-US"/>
                    </a:p>
                  </p:txBody>
                </p:sp>
                <p:cxnSp>
                  <p:nvCxnSpPr>
                    <p:cNvPr id="78" name="Straight Connector 77"/>
                    <p:cNvCxnSpPr>
                      <a:stCxn id="77" idx="3"/>
                      <a:endCxn id="95" idx="0"/>
                    </p:cNvCxnSpPr>
                    <p:nvPr/>
                  </p:nvCxnSpPr>
                  <p:spPr>
                    <a:xfrm>
                      <a:off x="1555626" y="4750277"/>
                      <a:ext cx="59540" cy="176879"/>
                    </a:xfrm>
                    <a:prstGeom prst="line">
                      <a:avLst/>
                    </a:prstGeom>
                    <a:ln>
                      <a:solidFill>
                        <a:schemeClr val="bg1">
                          <a:lumMod val="7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9" name="Straight Connector 78"/>
                    <p:cNvCxnSpPr>
                      <a:stCxn id="95" idx="0"/>
                      <a:endCxn id="95" idx="3"/>
                    </p:cNvCxnSpPr>
                    <p:nvPr/>
                  </p:nvCxnSpPr>
                  <p:spPr>
                    <a:xfrm flipH="1">
                      <a:off x="1594151" y="4927156"/>
                      <a:ext cx="19262" cy="59544"/>
                    </a:xfrm>
                    <a:prstGeom prst="line">
                      <a:avLst/>
                    </a:prstGeom>
                    <a:ln>
                      <a:solidFill>
                        <a:schemeClr val="bg1">
                          <a:lumMod val="7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0" name="Straight Connector 79"/>
                    <p:cNvCxnSpPr>
                      <a:stCxn id="95" idx="0"/>
                      <a:endCxn id="95" idx="5"/>
                    </p:cNvCxnSpPr>
                    <p:nvPr/>
                  </p:nvCxnSpPr>
                  <p:spPr>
                    <a:xfrm>
                      <a:off x="1615166" y="4927156"/>
                      <a:ext cx="17512" cy="59544"/>
                    </a:xfrm>
                    <a:prstGeom prst="line">
                      <a:avLst/>
                    </a:prstGeom>
                    <a:ln>
                      <a:solidFill>
                        <a:schemeClr val="bg1">
                          <a:lumMod val="7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grpSp>
              <p:nvGrpSpPr>
                <p:cNvPr id="53" name="Group 5"/>
                <p:cNvGrpSpPr/>
                <p:nvPr/>
              </p:nvGrpSpPr>
              <p:grpSpPr bwMode="auto">
                <a:xfrm>
                  <a:off x="2384369" y="1228432"/>
                  <a:ext cx="759811" cy="3849710"/>
                  <a:chOff x="1524000" y="533400"/>
                  <a:chExt cx="838200" cy="4247554"/>
                </a:xfrm>
                <a:solidFill>
                  <a:schemeClr val="bg1">
                    <a:lumMod val="75000"/>
                  </a:schemeClr>
                </a:solidFill>
              </p:grpSpPr>
              <p:sp>
                <p:nvSpPr>
                  <p:cNvPr id="70" name="Rectangle 4"/>
                  <p:cNvSpPr/>
                  <p:nvPr/>
                </p:nvSpPr>
                <p:spPr>
                  <a:xfrm>
                    <a:off x="1524000" y="914400"/>
                    <a:ext cx="838200" cy="15240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71" name="Rectangle 2"/>
                  <p:cNvSpPr/>
                  <p:nvPr/>
                </p:nvSpPr>
                <p:spPr>
                  <a:xfrm>
                    <a:off x="1905000" y="533400"/>
                    <a:ext cx="76200" cy="4247554"/>
                  </a:xfrm>
                  <a:prstGeom prst="rect">
                    <a:avLst/>
                  </a:prstGeom>
                  <a:noFill/>
                  <a:ln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72" name="Rectangle 71"/>
                  <p:cNvSpPr/>
                  <p:nvPr/>
                </p:nvSpPr>
                <p:spPr>
                  <a:xfrm>
                    <a:off x="2133600" y="533400"/>
                    <a:ext cx="82536" cy="81855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/>
                  </a:p>
                </p:txBody>
              </p:sp>
            </p:grpSp>
            <p:sp>
              <p:nvSpPr>
                <p:cNvPr id="54" name="TextBox 160"/>
                <p:cNvSpPr txBox="1">
                  <a:spLocks noChangeArrowheads="1"/>
                </p:cNvSpPr>
                <p:nvPr/>
              </p:nvSpPr>
              <p:spPr bwMode="auto">
                <a:xfrm>
                  <a:off x="971674" y="3822542"/>
                  <a:ext cx="1066736" cy="36927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9pPr>
                </a:lstStyle>
                <a:p>
                  <a:pPr eaLnBrk="1" hangingPunct="1"/>
                  <a:r>
                    <a:rPr lang="en-US" altLang="zh-CN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Cryostat</a:t>
                  </a:r>
                  <a:endPara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5" name="TextBox 161"/>
                <p:cNvSpPr txBox="1">
                  <a:spLocks noChangeArrowheads="1"/>
                </p:cNvSpPr>
                <p:nvPr/>
              </p:nvSpPr>
              <p:spPr bwMode="auto">
                <a:xfrm>
                  <a:off x="4079128" y="4946572"/>
                  <a:ext cx="1221400" cy="36927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9pPr>
                </a:lstStyle>
                <a:p>
                  <a:pPr eaLnBrk="1" hangingPunct="1"/>
                  <a:r>
                    <a:rPr lang="en-US" altLang="zh-CN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s</a:t>
                  </a:r>
                  <a:r>
                    <a:rPr lang="en-US" altLang="zh-CN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ensor A</a:t>
                  </a:r>
                  <a:endPara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56" name="Straight Arrow Connector 55"/>
                <p:cNvCxnSpPr/>
                <p:nvPr/>
              </p:nvCxnSpPr>
              <p:spPr bwMode="auto">
                <a:xfrm flipV="1">
                  <a:off x="2921008" y="5714273"/>
                  <a:ext cx="1109596" cy="1"/>
                </a:xfrm>
                <a:prstGeom prst="straightConnector1">
                  <a:avLst/>
                </a:prstGeom>
                <a:ln w="12700"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Arrow Connector 56"/>
                <p:cNvCxnSpPr/>
                <p:nvPr/>
              </p:nvCxnSpPr>
              <p:spPr bwMode="auto">
                <a:xfrm flipV="1">
                  <a:off x="3068007" y="5131223"/>
                  <a:ext cx="1072400" cy="40212"/>
                </a:xfrm>
                <a:prstGeom prst="straightConnector1">
                  <a:avLst/>
                </a:prstGeom>
                <a:ln w="12700"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9" name="TextBox 165"/>
                <p:cNvSpPr txBox="1">
                  <a:spLocks noChangeArrowheads="1"/>
                </p:cNvSpPr>
                <p:nvPr/>
              </p:nvSpPr>
              <p:spPr bwMode="auto">
                <a:xfrm>
                  <a:off x="3900436" y="4140437"/>
                  <a:ext cx="1109409" cy="36927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9pPr>
                </a:lstStyle>
                <a:p>
                  <a:pPr eaLnBrk="1" hangingPunct="1"/>
                  <a:r>
                    <a:rPr lang="en-US" altLang="zh-CN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Vacuum</a:t>
                  </a:r>
                  <a:endPara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60" name="Straight Arrow Connector 59"/>
                <p:cNvCxnSpPr/>
                <p:nvPr/>
              </p:nvCxnSpPr>
              <p:spPr bwMode="auto">
                <a:xfrm flipV="1">
                  <a:off x="3378181" y="4307971"/>
                  <a:ext cx="522256" cy="36506"/>
                </a:xfrm>
                <a:prstGeom prst="straightConnector1">
                  <a:avLst/>
                </a:prstGeom>
                <a:ln w="12700"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1" name="TextBox 167"/>
                <p:cNvSpPr txBox="1">
                  <a:spLocks noChangeArrowheads="1"/>
                </p:cNvSpPr>
                <p:nvPr/>
              </p:nvSpPr>
              <p:spPr bwMode="auto">
                <a:xfrm>
                  <a:off x="2004126" y="1031889"/>
                  <a:ext cx="1631845" cy="36930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9pPr>
                </a:lstStyle>
                <a:p>
                  <a:pPr eaLnBrk="1" hangingPunct="1"/>
                  <a:r>
                    <a:rPr lang="en-US" altLang="zh-CN" dirty="0" smtClean="0"/>
                    <a:t>LN</a:t>
                  </a:r>
                  <a:r>
                    <a:rPr lang="en-US" altLang="zh-CN" baseline="-25000" dirty="0" smtClean="0"/>
                    <a:t>2</a:t>
                  </a:r>
                  <a:endParaRPr lang="zh-CN" altLang="en-US" baseline="-25000" dirty="0"/>
                </a:p>
              </p:txBody>
            </p:sp>
            <p:sp>
              <p:nvSpPr>
                <p:cNvPr id="64" name="Down Arrow 63"/>
                <p:cNvSpPr/>
                <p:nvPr/>
              </p:nvSpPr>
              <p:spPr bwMode="auto">
                <a:xfrm>
                  <a:off x="2749568" y="1146171"/>
                  <a:ext cx="41273" cy="196819"/>
                </a:xfrm>
                <a:prstGeom prst="downArrow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/>
                </a:p>
              </p:txBody>
            </p:sp>
            <p:cxnSp>
              <p:nvCxnSpPr>
                <p:cNvPr id="67" name="Straight Arrow Connector 66"/>
                <p:cNvCxnSpPr/>
                <p:nvPr/>
              </p:nvCxnSpPr>
              <p:spPr bwMode="auto">
                <a:xfrm>
                  <a:off x="1811411" y="2385812"/>
                  <a:ext cx="392090" cy="1588"/>
                </a:xfrm>
                <a:prstGeom prst="straightConnector1">
                  <a:avLst/>
                </a:prstGeom>
                <a:ln w="12700"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8" name="TextBox 174"/>
                <p:cNvSpPr txBox="1">
                  <a:spLocks noChangeArrowheads="1"/>
                </p:cNvSpPr>
                <p:nvPr/>
              </p:nvSpPr>
              <p:spPr bwMode="auto">
                <a:xfrm>
                  <a:off x="3605068" y="3375043"/>
                  <a:ext cx="1471062" cy="92318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9pPr>
                </a:lstStyle>
                <a:p>
                  <a:pPr eaLnBrk="1" hangingPunct="1"/>
                  <a:r>
                    <a:rPr lang="en-US" altLang="zh-CN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Temperature</a:t>
                  </a:r>
                </a:p>
                <a:p>
                  <a:pPr eaLnBrk="1" hangingPunct="1"/>
                  <a:r>
                    <a:rPr lang="en-US" altLang="zh-CN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Controller</a:t>
                  </a:r>
                </a:p>
                <a:p>
                  <a:pPr eaLnBrk="1" hangingPunct="1"/>
                  <a:endParaRPr lang="zh-CN" altLang="en-US" dirty="0"/>
                </a:p>
              </p:txBody>
            </p:sp>
            <p:cxnSp>
              <p:nvCxnSpPr>
                <p:cNvPr id="69" name="Straight Arrow Connector 68"/>
                <p:cNvCxnSpPr/>
                <p:nvPr/>
              </p:nvCxnSpPr>
              <p:spPr bwMode="auto">
                <a:xfrm flipH="1" flipV="1">
                  <a:off x="3243251" y="2920715"/>
                  <a:ext cx="607977" cy="436493"/>
                </a:xfrm>
                <a:prstGeom prst="straightConnector1">
                  <a:avLst/>
                </a:prstGeom>
                <a:ln w="12700"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0" name="Isosceles Triangle 49"/>
              <p:cNvSpPr/>
              <p:nvPr/>
            </p:nvSpPr>
            <p:spPr>
              <a:xfrm rot="5400000">
                <a:off x="5435337" y="5229017"/>
                <a:ext cx="144439" cy="431774"/>
              </a:xfrm>
              <a:prstGeom prst="triangl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</p:grpSp>
        <p:sp>
          <p:nvSpPr>
            <p:cNvPr id="45" name="Oval 44"/>
            <p:cNvSpPr/>
            <p:nvPr/>
          </p:nvSpPr>
          <p:spPr bwMode="auto">
            <a:xfrm>
              <a:off x="6372200" y="5010571"/>
              <a:ext cx="73025" cy="74613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46" name="TextBox 161"/>
            <p:cNvSpPr txBox="1">
              <a:spLocks noChangeArrowheads="1"/>
            </p:cNvSpPr>
            <p:nvPr/>
          </p:nvSpPr>
          <p:spPr bwMode="auto">
            <a:xfrm>
              <a:off x="7769299" y="5435904"/>
              <a:ext cx="1203251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</a:t>
              </a:r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ensor B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47" name="Straight Arrow Connector 46"/>
            <p:cNvCxnSpPr/>
            <p:nvPr/>
          </p:nvCxnSpPr>
          <p:spPr bwMode="auto">
            <a:xfrm>
              <a:off x="6505575" y="5183981"/>
              <a:ext cx="1023937" cy="171717"/>
            </a:xfrm>
            <a:prstGeom prst="straightConnector1">
              <a:avLst/>
            </a:prstGeom>
            <a:ln w="127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161"/>
            <p:cNvSpPr txBox="1">
              <a:spLocks noChangeArrowheads="1"/>
            </p:cNvSpPr>
            <p:nvPr/>
          </p:nvSpPr>
          <p:spPr bwMode="auto">
            <a:xfrm>
              <a:off x="7531031" y="5157192"/>
              <a:ext cx="969252" cy="3737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heater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23" name="Group 222"/>
          <p:cNvGrpSpPr/>
          <p:nvPr/>
        </p:nvGrpSpPr>
        <p:grpSpPr>
          <a:xfrm>
            <a:off x="7013529" y="303967"/>
            <a:ext cx="2057400" cy="1373265"/>
            <a:chOff x="6705600" y="2527068"/>
            <a:chExt cx="2057400" cy="1373265"/>
          </a:xfrm>
        </p:grpSpPr>
        <p:pic>
          <p:nvPicPr>
            <p:cNvPr id="224" name="图片 1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6705600" y="2527068"/>
              <a:ext cx="2057400" cy="1373265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</p:pic>
        <p:sp>
          <p:nvSpPr>
            <p:cNvPr id="225" name="TextBox 224"/>
            <p:cNvSpPr txBox="1"/>
            <p:nvPr/>
          </p:nvSpPr>
          <p:spPr>
            <a:xfrm>
              <a:off x="7467600" y="2740967"/>
              <a:ext cx="678391" cy="369332"/>
            </a:xfrm>
            <a:prstGeom prst="rect">
              <a:avLst/>
            </a:prstGeom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Laser</a:t>
              </a:r>
              <a:endParaRPr lang="en-US" dirty="0"/>
            </a:p>
          </p:txBody>
        </p:sp>
      </p:grpSp>
      <p:sp>
        <p:nvSpPr>
          <p:cNvPr id="226" name="TextBox 160"/>
          <p:cNvSpPr txBox="1">
            <a:spLocks noChangeArrowheads="1"/>
          </p:cNvSpPr>
          <p:nvPr/>
        </p:nvSpPr>
        <p:spPr bwMode="auto">
          <a:xfrm>
            <a:off x="5037241" y="2526268"/>
            <a:ext cx="112871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Current in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7" name="TextBox 160"/>
          <p:cNvSpPr txBox="1">
            <a:spLocks noChangeArrowheads="1"/>
          </p:cNvSpPr>
          <p:nvPr/>
        </p:nvSpPr>
        <p:spPr bwMode="auto">
          <a:xfrm>
            <a:off x="4724400" y="5671234"/>
            <a:ext cx="1128712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Light </a:t>
            </a:r>
          </a:p>
          <a:p>
            <a:pPr algn="ctr" eaLnBrk="1" hangingPunct="1"/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out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28" name="Straight Arrow Connector 227"/>
          <p:cNvCxnSpPr/>
          <p:nvPr/>
        </p:nvCxnSpPr>
        <p:spPr>
          <a:xfrm flipH="1">
            <a:off x="4635989" y="1143000"/>
            <a:ext cx="2180824" cy="354088"/>
          </a:xfrm>
          <a:prstGeom prst="straightConnector1">
            <a:avLst/>
          </a:prstGeom>
          <a:ln w="25400">
            <a:solidFill>
              <a:srgbClr val="3333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2" name="TextBox 221"/>
          <p:cNvSpPr txBox="1"/>
          <p:nvPr/>
        </p:nvSpPr>
        <p:spPr>
          <a:xfrm>
            <a:off x="2299613" y="4533578"/>
            <a:ext cx="2371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Semiconductor grating</a:t>
            </a: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19278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792162"/>
          </a:xfrm>
        </p:spPr>
        <p:txBody>
          <a:bodyPr>
            <a:normAutofit fontScale="90000"/>
          </a:bodyPr>
          <a:lstStyle/>
          <a:p>
            <a:r>
              <a:rPr lang="da-DK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InAs-based Single-mode 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DFB IC </a:t>
            </a:r>
            <a:r>
              <a:rPr lang="da-DK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laser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5" name="Picture 4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456" y="827314"/>
            <a:ext cx="3853544" cy="2677886"/>
          </a:xfrm>
          <a:prstGeom prst="rect">
            <a:avLst/>
          </a:prstGeom>
        </p:spPr>
      </p:pic>
      <p:pic>
        <p:nvPicPr>
          <p:cNvPr id="6" name="Picture 5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3474720"/>
            <a:ext cx="4114800" cy="3002280"/>
          </a:xfrm>
          <a:prstGeom prst="rect">
            <a:avLst/>
          </a:prstGeom>
        </p:spPr>
      </p:pic>
      <p:pic>
        <p:nvPicPr>
          <p:cNvPr id="7" name="Picture 6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3429000"/>
            <a:ext cx="4038600" cy="3048000"/>
          </a:xfrm>
          <a:prstGeom prst="rect">
            <a:avLst/>
          </a:prstGeom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848510"/>
            <a:ext cx="5029200" cy="15804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0" y="874947"/>
            <a:ext cx="56925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Single frequency-mode laser is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esirable for gas-sensing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First DFB IC laser with an asymmetric waveguide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1521278"/>
            <a:ext cx="1550046" cy="3272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590800" y="6505769"/>
            <a:ext cx="53095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Times New Roman"/>
                <a:cs typeface="Times New Roman"/>
              </a:rPr>
              <a:t>Y. Jiang, et al., IEEE J. Quantum Electron. 51, 2300307(2015)</a:t>
            </a:r>
            <a:endParaRPr lang="en-US" sz="16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841965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8916134" cy="1143000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Laser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design for lowering Jth(T)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600200"/>
            <a:ext cx="8722258" cy="8248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Oval 5"/>
          <p:cNvSpPr/>
          <p:nvPr/>
        </p:nvSpPr>
        <p:spPr>
          <a:xfrm>
            <a:off x="6096000" y="1659621"/>
            <a:ext cx="990600" cy="78438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413576" y="2508161"/>
            <a:ext cx="35025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Modal </a:t>
            </a:r>
            <a:r>
              <a:rPr 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gain (measurable)</a:t>
            </a:r>
            <a:endParaRPr lang="en-US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4725" y="3581400"/>
            <a:ext cx="278467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rgbClr val="3333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Confinement factor </a:t>
            </a:r>
          </a:p>
          <a:p>
            <a:r>
              <a:rPr lang="en-US" sz="2400" dirty="0" smtClean="0">
                <a:solidFill>
                  <a:srgbClr val="3333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 Active QWs 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676400" y="2715844"/>
            <a:ext cx="228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n-US" sz="2400" dirty="0">
                <a:solidFill>
                  <a:srgbClr val="3333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Material gain (unmeasurable)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 flipH="1">
            <a:off x="990600" y="2311077"/>
            <a:ext cx="331326" cy="122804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1905000" y="2334227"/>
            <a:ext cx="410785" cy="40476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2971800"/>
            <a:ext cx="3249612" cy="10783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3" name="Straight Arrow Connector 22"/>
          <p:cNvCxnSpPr/>
          <p:nvPr/>
        </p:nvCxnSpPr>
        <p:spPr>
          <a:xfrm flipH="1" flipV="1">
            <a:off x="3657600" y="3069774"/>
            <a:ext cx="1084528" cy="28302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4191000"/>
            <a:ext cx="1819089" cy="103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9" name="Content Placeholder 2"/>
          <p:cNvSpPr>
            <a:spLocks noGrp="1"/>
          </p:cNvSpPr>
          <p:nvPr>
            <p:ph idx="1"/>
          </p:nvPr>
        </p:nvSpPr>
        <p:spPr>
          <a:xfrm>
            <a:off x="228600" y="4384070"/>
            <a:ext cx="8229600" cy="2245330"/>
          </a:xfrm>
        </p:spPr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 goal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minimize threshold: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Design approaches: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Active core optimization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Optical waveguide optimization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95778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07936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Band structure of IC laser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6146" name="Picture 2" descr="C:\_work\_OU PhD Research\Wavefunction calculation\NatCom\ICLCasadeStageSchematic.t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200" y="990601"/>
            <a:ext cx="6337825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838200" y="5867400"/>
            <a:ext cx="59436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en-US" dirty="0" smtClean="0">
                <a:solidFill>
                  <a:srgbClr val="3333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Rebalancing of internally generated carriers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for mid-infrared interband cascade lasers with very low power consumption”,</a:t>
            </a:r>
          </a:p>
          <a:p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Vurgaftman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et al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., Nature Communication,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2, 585 (2011)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5181601" y="1447800"/>
            <a:ext cx="990599" cy="0"/>
          </a:xfrm>
          <a:prstGeom prst="straightConnector1">
            <a:avLst/>
          </a:prstGeom>
          <a:ln w="19050">
            <a:solidFill>
              <a:srgbClr val="FF000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257800" y="990600"/>
            <a:ext cx="5978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bias</a:t>
            </a:r>
            <a:endParaRPr lang="en-US" sz="2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248400" y="2362200"/>
            <a:ext cx="2971800" cy="258532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Design innovations since the prototype by R. Yang in 1994: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latin typeface="Times New Roman"/>
                <a:cs typeface="Times New Roman"/>
              </a:rPr>
              <a:t>“W” like active region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latin typeface="Times New Roman"/>
                <a:cs typeface="Times New Roman"/>
              </a:rPr>
              <a:t>2 QWs in hole injector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latin typeface="Times New Roman"/>
                <a:cs typeface="Times New Roman"/>
              </a:rPr>
              <a:t>fine tune barrier thickness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rgbClr val="FF0000"/>
                </a:solidFill>
                <a:latin typeface="Times New Roman"/>
                <a:cs typeface="Times New Roman"/>
              </a:rPr>
              <a:t>semi-metallic interface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latin typeface="Times New Roman"/>
                <a:cs typeface="Times New Roman"/>
              </a:rPr>
              <a:t>shortened electron injector</a:t>
            </a:r>
          </a:p>
          <a:p>
            <a:pPr marL="285750" indent="-285750">
              <a:buFont typeface="Arial"/>
              <a:buChar char="•"/>
            </a:pPr>
            <a:r>
              <a:rPr lang="en-US" b="1" dirty="0" smtClean="0">
                <a:latin typeface="Times New Roman"/>
                <a:cs typeface="Times New Roman"/>
              </a:rPr>
              <a:t>“carrier rebalancing”</a:t>
            </a:r>
          </a:p>
          <a:p>
            <a:r>
              <a:rPr lang="en-US" b="1" dirty="0" smtClean="0">
                <a:latin typeface="Times New Roman"/>
                <a:cs typeface="Times New Roman"/>
              </a:rPr>
              <a:t> (not fully understood)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1915796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917" y="-15240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Waveguide structures of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IC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lasers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15</a:t>
            </a:fld>
            <a:endParaRPr lang="en-US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5707279"/>
              </p:ext>
            </p:extLst>
          </p:nvPr>
        </p:nvGraphicFramePr>
        <p:xfrm>
          <a:off x="228601" y="4695073"/>
          <a:ext cx="3352799" cy="1934327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1676399"/>
                <a:gridCol w="1676400"/>
              </a:tblGrid>
              <a:tr h="745607"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Material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Thermal 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Conductivity</a:t>
                      </a:r>
                    </a:p>
                  </a:txBody>
                  <a:tcPr/>
                </a:tc>
              </a:tr>
              <a:tr h="317331">
                <a:tc>
                  <a:txBody>
                    <a:bodyPr/>
                    <a:lstStyle/>
                    <a:p>
                      <a:r>
                        <a:rPr lang="en-US" sz="20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InAs</a:t>
                      </a:r>
                      <a:r>
                        <a:rPr lang="en-US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en-US" sz="20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AlSb</a:t>
                      </a:r>
                      <a:r>
                        <a:rPr lang="en-US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SL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~ 2.7 W/</a:t>
                      </a:r>
                      <a:r>
                        <a:rPr lang="en-US" sz="20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m·K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31733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InAs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~ 27  W/</a:t>
                      </a:r>
                      <a:r>
                        <a:rPr lang="en-US" sz="20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m·K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31733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GaSb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~ 33  W/</a:t>
                      </a:r>
                      <a:r>
                        <a:rPr lang="en-US" sz="20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m·K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7" name="TextBox 73"/>
          <p:cNvSpPr txBox="1">
            <a:spLocks noChangeArrowheads="1"/>
          </p:cNvSpPr>
          <p:nvPr/>
        </p:nvSpPr>
        <p:spPr bwMode="auto">
          <a:xfrm>
            <a:off x="5302173" y="4648200"/>
            <a:ext cx="3373819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171450" indent="-171450" eaLnBrk="0" hangingPunct="0">
              <a:defRPr sz="16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marL="342900" indent="-342900" eaLnBrk="1" hangingPunct="1">
              <a:buFont typeface="Wingdings" panose="05000000000000000000" pitchFamily="2" charset="2"/>
              <a:buChar char="Ø"/>
            </a:pPr>
            <a:r>
              <a:rPr lang="en-US" sz="2000" dirty="0" smtClean="0">
                <a:solidFill>
                  <a:srgbClr val="FF0000"/>
                </a:solidFill>
                <a:latin typeface="Times New Roman" pitchFamily="18" charset="0"/>
                <a:cs typeface="Arial" charset="0"/>
              </a:rPr>
              <a:t>Better thermal dissipation</a:t>
            </a:r>
          </a:p>
          <a:p>
            <a:pPr marL="342900" indent="-342900" eaLnBrk="1" hangingPunct="1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FF0000"/>
                </a:solidFill>
                <a:latin typeface="Times New Roman" pitchFamily="18" charset="0"/>
                <a:cs typeface="Arial" charset="0"/>
              </a:rPr>
              <a:t>Simplify the </a:t>
            </a:r>
            <a:r>
              <a:rPr lang="en-US" sz="2000" dirty="0" smtClean="0">
                <a:solidFill>
                  <a:srgbClr val="FF0000"/>
                </a:solidFill>
                <a:latin typeface="Times New Roman" pitchFamily="18" charset="0"/>
                <a:cs typeface="Arial" charset="0"/>
              </a:rPr>
              <a:t>growth</a:t>
            </a:r>
          </a:p>
          <a:p>
            <a:pPr marL="342900" indent="-342900" eaLnBrk="1" hangingPunct="1">
              <a:buFont typeface="Wingdings" panose="05000000000000000000" pitchFamily="2" charset="2"/>
              <a:buChar char="Ø"/>
            </a:pPr>
            <a:r>
              <a:rPr lang="en-US" sz="2000" dirty="0" smtClean="0">
                <a:solidFill>
                  <a:srgbClr val="FF0000"/>
                </a:solidFill>
                <a:latin typeface="Times New Roman" pitchFamily="18" charset="0"/>
                <a:cs typeface="Arial" charset="0"/>
              </a:rPr>
              <a:t>Tunable refractive index 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228600" y="1295400"/>
            <a:ext cx="3681956" cy="3200400"/>
            <a:chOff x="228600" y="1524000"/>
            <a:chExt cx="3681956" cy="3200400"/>
          </a:xfrm>
        </p:grpSpPr>
        <p:grpSp>
          <p:nvGrpSpPr>
            <p:cNvPr id="44" name="Group 43"/>
            <p:cNvGrpSpPr/>
            <p:nvPr/>
          </p:nvGrpSpPr>
          <p:grpSpPr>
            <a:xfrm>
              <a:off x="228600" y="1524000"/>
              <a:ext cx="3631679" cy="3200400"/>
              <a:chOff x="330721" y="1625600"/>
              <a:chExt cx="3403079" cy="3008923"/>
            </a:xfrm>
          </p:grpSpPr>
          <p:grpSp>
            <p:nvGrpSpPr>
              <p:cNvPr id="41" name="Group 40"/>
              <p:cNvGrpSpPr/>
              <p:nvPr/>
            </p:nvGrpSpPr>
            <p:grpSpPr>
              <a:xfrm>
                <a:off x="330721" y="1905000"/>
                <a:ext cx="3403079" cy="2729523"/>
                <a:chOff x="609600" y="2362200"/>
                <a:chExt cx="2819400" cy="2233246"/>
              </a:xfrm>
            </p:grpSpPr>
            <p:sp>
              <p:nvSpPr>
                <p:cNvPr id="35" name="Rectangle 34"/>
                <p:cNvSpPr/>
                <p:nvPr/>
              </p:nvSpPr>
              <p:spPr>
                <a:xfrm>
                  <a:off x="609600" y="4038600"/>
                  <a:ext cx="2819400" cy="556846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 err="1" smtClean="0">
                      <a:solidFill>
                        <a:srgbClr val="3333FF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GaSb</a:t>
                  </a:r>
                  <a:r>
                    <a:rPr lang="en-US" dirty="0" smtClean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Substrate</a:t>
                  </a:r>
                  <a:endPara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6" name="Rectangle 35"/>
                <p:cNvSpPr/>
                <p:nvPr/>
              </p:nvSpPr>
              <p:spPr>
                <a:xfrm>
                  <a:off x="1210564" y="3429000"/>
                  <a:ext cx="1532636" cy="228600"/>
                </a:xfrm>
                <a:prstGeom prst="rect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 err="1" smtClean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GaSb</a:t>
                  </a:r>
                  <a:r>
                    <a:rPr lang="en-US" dirty="0" smtClean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Spacer</a:t>
                  </a:r>
                  <a:endPara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7" name="Rectangle 36"/>
                <p:cNvSpPr/>
                <p:nvPr/>
              </p:nvSpPr>
              <p:spPr>
                <a:xfrm>
                  <a:off x="1219200" y="2971800"/>
                  <a:ext cx="1524000" cy="457200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 smtClean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Cascade Stages</a:t>
                  </a:r>
                  <a:endPara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8" name="Rectangle 37"/>
                <p:cNvSpPr/>
                <p:nvPr/>
              </p:nvSpPr>
              <p:spPr>
                <a:xfrm>
                  <a:off x="609600" y="3657600"/>
                  <a:ext cx="2819399" cy="3810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 smtClean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               </a:t>
                  </a:r>
                  <a:r>
                    <a:rPr lang="en-US" dirty="0" smtClean="0">
                      <a:solidFill>
                        <a:srgbClr val="3333FF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InAs/AlSb SL</a:t>
                  </a:r>
                  <a:r>
                    <a:rPr lang="en-US" dirty="0" smtClean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    n=3.35</a:t>
                  </a:r>
                  <a:endPara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9" name="Rectangle 38"/>
                <p:cNvSpPr/>
                <p:nvPr/>
              </p:nvSpPr>
              <p:spPr>
                <a:xfrm>
                  <a:off x="1219200" y="2743200"/>
                  <a:ext cx="1524000" cy="228600"/>
                </a:xfrm>
                <a:prstGeom prst="rect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 err="1" smtClean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GaSb</a:t>
                  </a:r>
                  <a:r>
                    <a:rPr lang="en-US" dirty="0" smtClean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Spacer</a:t>
                  </a:r>
                  <a:endPara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0" name="Rectangle 39"/>
                <p:cNvSpPr/>
                <p:nvPr/>
              </p:nvSpPr>
              <p:spPr>
                <a:xfrm>
                  <a:off x="1219200" y="2362200"/>
                  <a:ext cx="1524000" cy="3810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 smtClean="0">
                      <a:solidFill>
                        <a:srgbClr val="3333FF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InAs/AlSb SL</a:t>
                  </a:r>
                  <a:endParaRPr lang="en-US" dirty="0">
                    <a:solidFill>
                      <a:srgbClr val="3333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43" name="Rectangle 42"/>
              <p:cNvSpPr/>
              <p:nvPr/>
            </p:nvSpPr>
            <p:spPr>
              <a:xfrm>
                <a:off x="1056098" y="1625600"/>
                <a:ext cx="1839502" cy="279400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Contact </a:t>
                </a:r>
                <a:endPara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3" name="TextBox 2"/>
            <p:cNvSpPr txBox="1"/>
            <p:nvPr/>
          </p:nvSpPr>
          <p:spPr>
            <a:xfrm>
              <a:off x="3079879" y="2726174"/>
              <a:ext cx="8306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</a:t>
              </a:r>
              <a:r>
                <a:rPr 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=3.45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3079878" y="3128276"/>
              <a:ext cx="8306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n=3.73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6" name="Straight Arrow Connector 5"/>
            <p:cNvCxnSpPr/>
            <p:nvPr/>
          </p:nvCxnSpPr>
          <p:spPr>
            <a:xfrm flipH="1">
              <a:off x="2895600" y="2895600"/>
              <a:ext cx="223502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/>
            <p:nvPr/>
          </p:nvCxnSpPr>
          <p:spPr>
            <a:xfrm flipH="1">
              <a:off x="2895600" y="3352800"/>
              <a:ext cx="223502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/>
          <p:cNvGrpSpPr/>
          <p:nvPr/>
        </p:nvGrpSpPr>
        <p:grpSpPr>
          <a:xfrm>
            <a:off x="5233444" y="1295400"/>
            <a:ext cx="3681956" cy="3200400"/>
            <a:chOff x="228600" y="1524000"/>
            <a:chExt cx="3681956" cy="3200400"/>
          </a:xfrm>
        </p:grpSpPr>
        <p:grpSp>
          <p:nvGrpSpPr>
            <p:cNvPr id="48" name="Group 47"/>
            <p:cNvGrpSpPr/>
            <p:nvPr/>
          </p:nvGrpSpPr>
          <p:grpSpPr>
            <a:xfrm>
              <a:off x="228600" y="1524000"/>
              <a:ext cx="3631679" cy="3200400"/>
              <a:chOff x="330721" y="1625600"/>
              <a:chExt cx="3403079" cy="3008923"/>
            </a:xfrm>
          </p:grpSpPr>
          <p:grpSp>
            <p:nvGrpSpPr>
              <p:cNvPr id="53" name="Group 52"/>
              <p:cNvGrpSpPr/>
              <p:nvPr/>
            </p:nvGrpSpPr>
            <p:grpSpPr>
              <a:xfrm>
                <a:off x="330721" y="1905000"/>
                <a:ext cx="3403079" cy="2729523"/>
                <a:chOff x="609600" y="2362200"/>
                <a:chExt cx="2819400" cy="2233246"/>
              </a:xfrm>
            </p:grpSpPr>
            <p:sp>
              <p:nvSpPr>
                <p:cNvPr id="55" name="Rectangle 54"/>
                <p:cNvSpPr/>
                <p:nvPr/>
              </p:nvSpPr>
              <p:spPr>
                <a:xfrm>
                  <a:off x="609600" y="4038600"/>
                  <a:ext cx="2819400" cy="556846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 smtClean="0">
                      <a:solidFill>
                        <a:srgbClr val="3333FF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InAs</a:t>
                  </a:r>
                  <a:r>
                    <a:rPr lang="en-US" dirty="0" smtClean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Substrate</a:t>
                  </a:r>
                  <a:endPara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6" name="Rectangle 55"/>
                <p:cNvSpPr/>
                <p:nvPr/>
              </p:nvSpPr>
              <p:spPr>
                <a:xfrm>
                  <a:off x="1210564" y="3429000"/>
                  <a:ext cx="1532636" cy="345831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 smtClean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InAs Spacer</a:t>
                  </a:r>
                  <a:endPara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7" name="Rectangle 56"/>
                <p:cNvSpPr/>
                <p:nvPr/>
              </p:nvSpPr>
              <p:spPr>
                <a:xfrm>
                  <a:off x="1219200" y="2971800"/>
                  <a:ext cx="1524000" cy="457200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 smtClean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Cascade Stages</a:t>
                  </a:r>
                  <a:endPara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8" name="Rectangle 57"/>
                <p:cNvSpPr/>
                <p:nvPr/>
              </p:nvSpPr>
              <p:spPr>
                <a:xfrm>
                  <a:off x="609600" y="3774831"/>
                  <a:ext cx="2819399" cy="2637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 smtClean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                </a:t>
                  </a:r>
                  <a:r>
                    <a:rPr lang="en-US" dirty="0" smtClean="0">
                      <a:solidFill>
                        <a:srgbClr val="3333FF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InAs n</a:t>
                  </a:r>
                  <a:r>
                    <a:rPr lang="en-US" baseline="30000" dirty="0" smtClean="0">
                      <a:solidFill>
                        <a:srgbClr val="3333FF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++</a:t>
                  </a:r>
                  <a:r>
                    <a:rPr lang="en-US" dirty="0" smtClean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         n~3</a:t>
                  </a:r>
                  <a:endPara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9" name="Rectangle 58"/>
                <p:cNvSpPr/>
                <p:nvPr/>
              </p:nvSpPr>
              <p:spPr>
                <a:xfrm>
                  <a:off x="1219200" y="2602523"/>
                  <a:ext cx="1524000" cy="369277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 smtClean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InAs Spacer</a:t>
                  </a:r>
                  <a:endPara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0" name="Rectangle 59"/>
                <p:cNvSpPr/>
                <p:nvPr/>
              </p:nvSpPr>
              <p:spPr>
                <a:xfrm>
                  <a:off x="1219200" y="2362200"/>
                  <a:ext cx="1524000" cy="24032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 smtClean="0">
                      <a:solidFill>
                        <a:srgbClr val="3333FF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InAs n</a:t>
                  </a:r>
                  <a:r>
                    <a:rPr lang="en-US" baseline="30000" dirty="0" smtClean="0">
                      <a:solidFill>
                        <a:srgbClr val="3333FF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++</a:t>
                  </a:r>
                  <a:endParaRPr lang="en-US" baseline="30000" dirty="0">
                    <a:solidFill>
                      <a:srgbClr val="3333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54" name="Rectangle 53"/>
              <p:cNvSpPr/>
              <p:nvPr/>
            </p:nvSpPr>
            <p:spPr>
              <a:xfrm>
                <a:off x="1056098" y="1625600"/>
                <a:ext cx="1839502" cy="279400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Contact </a:t>
                </a:r>
                <a:endPara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49" name="TextBox 48"/>
            <p:cNvSpPr txBox="1"/>
            <p:nvPr/>
          </p:nvSpPr>
          <p:spPr>
            <a:xfrm>
              <a:off x="3079879" y="2726174"/>
              <a:ext cx="8306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</a:t>
              </a:r>
              <a:r>
                <a:rPr 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=3.45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3079878" y="3288268"/>
              <a:ext cx="8306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n=3.49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51" name="Straight Arrow Connector 50"/>
            <p:cNvCxnSpPr/>
            <p:nvPr/>
          </p:nvCxnSpPr>
          <p:spPr>
            <a:xfrm flipH="1">
              <a:off x="2895600" y="2895600"/>
              <a:ext cx="223502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/>
            <p:nvPr/>
          </p:nvCxnSpPr>
          <p:spPr>
            <a:xfrm flipH="1">
              <a:off x="2895600" y="3505200"/>
              <a:ext cx="223502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TextBox 7"/>
          <p:cNvSpPr txBox="1"/>
          <p:nvPr/>
        </p:nvSpPr>
        <p:spPr>
          <a:xfrm>
            <a:off x="5092788" y="5791200"/>
            <a:ext cx="3129383" cy="70788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InAs-based IC lasers may be</a:t>
            </a:r>
          </a:p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 better solution at longer </a:t>
            </a:r>
            <a:r>
              <a:rPr lang="el-G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λ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733800" y="1535668"/>
            <a:ext cx="1332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3333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top cladding</a:t>
            </a:r>
            <a:endParaRPr lang="en-US" dirty="0">
              <a:solidFill>
                <a:srgbClr val="3333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3079878" y="1748790"/>
            <a:ext cx="653922" cy="3810"/>
          </a:xfrm>
          <a:prstGeom prst="straightConnector1">
            <a:avLst/>
          </a:prstGeom>
          <a:ln w="19050">
            <a:solidFill>
              <a:srgbClr val="3333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 flipH="1">
            <a:off x="5019689" y="1737360"/>
            <a:ext cx="923911" cy="0"/>
          </a:xfrm>
          <a:prstGeom prst="straightConnector1">
            <a:avLst/>
          </a:prstGeom>
          <a:ln w="19050">
            <a:solidFill>
              <a:srgbClr val="3333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4039934" y="3269008"/>
            <a:ext cx="9797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3333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bottom</a:t>
            </a:r>
          </a:p>
          <a:p>
            <a:r>
              <a:rPr lang="en-US" dirty="0" smtClean="0">
                <a:solidFill>
                  <a:srgbClr val="3333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cladding</a:t>
            </a:r>
            <a:endParaRPr lang="en-US" dirty="0">
              <a:solidFill>
                <a:srgbClr val="3333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4" name="Straight Arrow Connector 63"/>
          <p:cNvCxnSpPr>
            <a:endCxn id="63" idx="1"/>
          </p:cNvCxnSpPr>
          <p:nvPr/>
        </p:nvCxnSpPr>
        <p:spPr>
          <a:xfrm flipV="1">
            <a:off x="3485691" y="3592174"/>
            <a:ext cx="554243" cy="69236"/>
          </a:xfrm>
          <a:prstGeom prst="straightConnector1">
            <a:avLst/>
          </a:prstGeom>
          <a:ln w="19050">
            <a:solidFill>
              <a:srgbClr val="3333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 flipH="1" flipV="1">
            <a:off x="4908064" y="3557555"/>
            <a:ext cx="436357" cy="69236"/>
          </a:xfrm>
          <a:prstGeom prst="straightConnector1">
            <a:avLst/>
          </a:prstGeom>
          <a:ln w="19050">
            <a:solidFill>
              <a:srgbClr val="3333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4991114" y="838200"/>
            <a:ext cx="39569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InAs Plasmon-Enhanced Waveguide 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197022" y="838200"/>
            <a:ext cx="37726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InAs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AlSb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Superlattice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Waveguide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6850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304800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Optical waveguide </a:t>
            </a:r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optimization(1)</a:t>
            </a:r>
            <a:endParaRPr lang="en-US" sz="4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8195" name="Picture 3" descr="C:\_work\_OU PhD Research\Dissertation area\CH4\Fig.4-1-4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2438400"/>
            <a:ext cx="5335945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4" y="1524000"/>
            <a:ext cx="4752975" cy="802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229540" y="609600"/>
            <a:ext cx="12089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3333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plasmon </a:t>
            </a:r>
          </a:p>
          <a:p>
            <a:r>
              <a:rPr lang="en-US" sz="2000" dirty="0" smtClean="0">
                <a:solidFill>
                  <a:srgbClr val="3333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frequency</a:t>
            </a:r>
            <a:endParaRPr lang="en-US" sz="2000" dirty="0">
              <a:solidFill>
                <a:srgbClr val="3333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2905125" y="1295400"/>
            <a:ext cx="0" cy="228600"/>
          </a:xfrm>
          <a:prstGeom prst="straightConnector1">
            <a:avLst/>
          </a:prstGeom>
          <a:ln w="19050">
            <a:solidFill>
              <a:srgbClr val="3333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640287" y="609600"/>
            <a:ext cx="15776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doping </a:t>
            </a:r>
          </a:p>
          <a:p>
            <a:r>
              <a:rPr 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concentration</a:t>
            </a:r>
            <a:endParaRPr lang="en-US" sz="2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4429125" y="1295401"/>
            <a:ext cx="0" cy="228599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02007" y="1054324"/>
            <a:ext cx="15295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Drude model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643386"/>
            <a:ext cx="2209800" cy="7838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618684"/>
            <a:ext cx="1219200" cy="8197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5667954" y="3352800"/>
            <a:ext cx="329449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When </a:t>
            </a:r>
            <a:r>
              <a:rPr lang="el-G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λ</a:t>
            </a:r>
            <a:r>
              <a:rPr lang="en-US" sz="20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emission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near </a:t>
            </a:r>
            <a:r>
              <a:rPr lang="el-G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λ</a:t>
            </a:r>
            <a:r>
              <a:rPr lang="en-US" sz="20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plasmon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sz="2000" baseline="-25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 decreases sharply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loss increase exponentially 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65292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1266824"/>
            <a:ext cx="6360970" cy="49053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Optical waveguide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optimization(2)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339406" y="2824281"/>
            <a:ext cx="2653290" cy="120032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lasmon waveguide</a:t>
            </a:r>
          </a:p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requires higher </a:t>
            </a:r>
          </a:p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material gain!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1" y="1841500"/>
            <a:ext cx="2286000" cy="546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378832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2874" y="1457235"/>
            <a:ext cx="6315074" cy="486998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9525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Optical waveguide </a:t>
            </a:r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optimization(3)</a:t>
            </a:r>
            <a:endParaRPr lang="en-US" sz="4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040931" y="1457235"/>
            <a:ext cx="3021083" cy="1200329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3333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Hybrid waveguide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InAs spacer layer</a:t>
            </a:r>
          </a:p>
          <a:p>
            <a:r>
              <a:rPr lang="en-US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InAs/AlSb SL inner cladding</a:t>
            </a:r>
          </a:p>
          <a:p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InAs plasmon outer cladding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373265" y="3663053"/>
            <a:ext cx="2356414" cy="64633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Predict threshold gain</a:t>
            </a:r>
          </a:p>
          <a:p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educed by </a:t>
            </a:r>
            <a:r>
              <a:rPr lang="en-US" b="1" u="sng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~30% </a:t>
            </a:r>
            <a:endParaRPr lang="en-US" b="1" u="sng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Left Brace 6"/>
          <p:cNvSpPr/>
          <p:nvPr/>
        </p:nvSpPr>
        <p:spPr>
          <a:xfrm>
            <a:off x="6019800" y="1905000"/>
            <a:ext cx="76200" cy="609600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4021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CW RT operation at </a:t>
            </a:r>
            <a:r>
              <a:rPr lang="el-G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λ=4.6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l-G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4.8 </a:t>
            </a:r>
            <a:r>
              <a:rPr lang="el-GR" dirty="0">
                <a:latin typeface="Times New Roman" panose="02020603050405020304" pitchFamily="18" charset="0"/>
                <a:cs typeface="Times New Roman" panose="02020603050405020304" pitchFamily="18" charset="0"/>
              </a:rPr>
              <a:t>μ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 (1)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220" y="1034716"/>
            <a:ext cx="4054780" cy="3413278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28600" y="5063698"/>
            <a:ext cx="3706438" cy="83099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Max pulsed operation</a:t>
            </a:r>
          </a:p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temperature: 377 K(~</a:t>
            </a:r>
            <a:r>
              <a:rPr lang="en-US" sz="24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104 C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800600" y="4572000"/>
            <a:ext cx="3810000" cy="156966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670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A/cm</a:t>
            </a:r>
            <a:r>
              <a:rPr lang="en-US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at 300 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Voltage efficiency: ~70%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 power: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0.5 W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Max T: </a:t>
            </a:r>
            <a:r>
              <a:rPr lang="en-US" sz="24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33 C in </a:t>
            </a:r>
            <a:r>
              <a:rPr lang="en-US" sz="2400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cw</a:t>
            </a:r>
            <a:endParaRPr lang="en-US" sz="24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0636" y="892629"/>
            <a:ext cx="4811065" cy="36793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52400" y="6172200"/>
            <a:ext cx="55490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L. Li, Y. Jiang, et al., Appl. Phys. Lett.,106, 251102(2015)</a:t>
            </a:r>
          </a:p>
          <a:p>
            <a:r>
              <a:rPr lang="en-US" dirty="0" smtClean="0">
                <a:latin typeface="Times New Roman"/>
                <a:cs typeface="Times New Roman"/>
              </a:rPr>
              <a:t>Highlighted by Nature Photonics (2015)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640379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447800"/>
            <a:ext cx="8915400" cy="5181600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Educational background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Past research experience</a:t>
            </a:r>
            <a:endParaRPr lang="en-US" dirty="0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en-US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detour in career</a:t>
            </a:r>
          </a:p>
          <a:p>
            <a:pPr lvl="0"/>
            <a:r>
              <a:rPr lang="en-US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I can do for </a:t>
            </a:r>
            <a:r>
              <a:rPr lang="en-US" dirty="0" err="1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HiSense</a:t>
            </a:r>
            <a:r>
              <a:rPr lang="en-US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Photonics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5497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7" name="Picture 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748" y="875109"/>
            <a:ext cx="7189287" cy="22883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CW RT operation at </a:t>
            </a:r>
            <a:r>
              <a:rPr lang="el-G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λ=4.6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l-G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4.8 </a:t>
            </a:r>
            <a:r>
              <a:rPr lang="el-GR" dirty="0">
                <a:latin typeface="Times New Roman" panose="02020603050405020304" pitchFamily="18" charset="0"/>
                <a:cs typeface="Times New Roman" panose="02020603050405020304" pitchFamily="18" charset="0"/>
              </a:rPr>
              <a:t>μ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(2)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3066243"/>
            <a:ext cx="4800600" cy="3802643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2971800" y="1905000"/>
            <a:ext cx="647700" cy="2286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304800" y="2076450"/>
            <a:ext cx="48768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391150" y="933270"/>
            <a:ext cx="3657600" cy="83099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owest J</a:t>
            </a:r>
            <a:r>
              <a:rPr lang="en-US" sz="24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among diode lasers at similar wavelength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114925" y="3657600"/>
            <a:ext cx="3962400" cy="175432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existing issues &amp;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uture improvements: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NR device’s J</a:t>
            </a:r>
            <a:r>
              <a:rPr lang="en-US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~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0% larger than BA.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Better passivation to reduce leakage.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baseline="-25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sth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=6.5~11 Kcm</a:t>
            </a:r>
            <a:r>
              <a:rPr lang="en-US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/kW, larger than 5.4 Kcm</a:t>
            </a:r>
            <a:r>
              <a:rPr lang="en-US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/kW in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GaSb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-based IC laser.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Need to improve thermal dissipation.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334000" y="1933545"/>
            <a:ext cx="3657600" cy="70788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vs. R125 (lasers w/t  hybrid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wg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):</a:t>
            </a:r>
          </a:p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up to 40% improvement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1752600" y="762000"/>
            <a:ext cx="533400" cy="762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0660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This work compare with others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371601"/>
            <a:ext cx="6652010" cy="5129816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8950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725" y="76200"/>
            <a:ext cx="86868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IC laser designed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 </a:t>
            </a:r>
            <a:r>
              <a:rPr lang="el-G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λ=6.2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l-G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6.7 </a:t>
            </a:r>
            <a:r>
              <a:rPr lang="el-GR" dirty="0">
                <a:latin typeface="Times New Roman" panose="02020603050405020304" pitchFamily="18" charset="0"/>
                <a:cs typeface="Times New Roman" panose="02020603050405020304" pitchFamily="18" charset="0"/>
              </a:rPr>
              <a:t>μ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 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2000"/>
            <a:ext cx="5335805" cy="4114800"/>
          </a:xfrm>
          <a:prstGeom prst="rect">
            <a:avLst/>
          </a:prstGeom>
        </p:spPr>
      </p:pic>
      <p:pic>
        <p:nvPicPr>
          <p:cNvPr id="13314" name="Picture 2" descr="C:\_work\_OU PhD Research\Dissertation area\CH6\Fig.6-3-2, R139, 300K, waveguid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7468" y="1066800"/>
            <a:ext cx="4376057" cy="3282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8223871"/>
              </p:ext>
            </p:extLst>
          </p:nvPr>
        </p:nvGraphicFramePr>
        <p:xfrm>
          <a:off x="914400" y="4876800"/>
          <a:ext cx="7162800" cy="158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52800"/>
                <a:gridCol w="3810000"/>
              </a:tblGrid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Challenges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Solution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Reduced wavefunction overlap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new</a:t>
                      </a:r>
                      <a:r>
                        <a:rPr lang="en-US" sz="20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hole QW material ?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Reduced optical confinement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increase number of stages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Increased optical loss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hybrid waveguide, optimize doping 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621347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9103" y="-76200"/>
            <a:ext cx="8534400" cy="1143000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Pulsed RT operation at </a:t>
            </a:r>
            <a:r>
              <a:rPr lang="el-GR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λ=6.2</a:t>
            </a:r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l-GR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6.7 </a:t>
            </a:r>
            <a:r>
              <a:rPr lang="el-GR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μ</a:t>
            </a:r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14338" name="Picture 2" descr="C:\_work\_OU PhD Research\Dissertation area\CH6\Fig.6-3-4, 139 vs 141,pulsed Jth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5250" y="1146110"/>
            <a:ext cx="5257800" cy="4054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7200" y="1277918"/>
            <a:ext cx="4747012" cy="366074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32719" y="4953000"/>
            <a:ext cx="62776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Results comparable to best IC lasers by a competing group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1604580"/>
              </p:ext>
            </p:extLst>
          </p:nvPr>
        </p:nvGraphicFramePr>
        <p:xfrm>
          <a:off x="1509359" y="5400040"/>
          <a:ext cx="4739041" cy="138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1441"/>
                <a:gridCol w="1447800"/>
                <a:gridCol w="2209800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this work</a:t>
                      </a:r>
                      <a:endParaRPr lang="en-US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SPIE,9550,0F(2015)</a:t>
                      </a:r>
                      <a:endParaRPr lang="en-US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Pulsed J</a:t>
                      </a:r>
                      <a:r>
                        <a:rPr lang="en-US" sz="1800" baseline="-25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</a:t>
                      </a:r>
                      <a:r>
                        <a:rPr lang="en-US" sz="1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at 300K</a:t>
                      </a:r>
                      <a:endParaRPr lang="en-US" sz="1800" b="1" dirty="0" smtClean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810 A/cm</a:t>
                      </a:r>
                      <a:r>
                        <a:rPr lang="en-US" sz="1800" b="1" baseline="30000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US" sz="1800" b="1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</a:p>
                    <a:p>
                      <a:r>
                        <a:rPr lang="en-US" sz="1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(18 stages)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~700 A/cm</a:t>
                      </a:r>
                      <a:r>
                        <a:rPr lang="en-US" sz="1800" baseline="30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80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r>
                        <a:rPr lang="en-US" sz="1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(22 stages) 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</a:t>
                      </a:r>
                      <a:r>
                        <a:rPr lang="en-US" sz="1800" baseline="-25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40 K</a:t>
                      </a:r>
                      <a:r>
                        <a:rPr lang="en-US" sz="1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41 K 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810002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_work\_OU PhD Research\Dissertation area\CH6\Fig.6-12, Tmax vs wavelength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2400" y="1275664"/>
            <a:ext cx="7239000" cy="5582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76200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2015 status of 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IC laser at </a:t>
            </a:r>
            <a:r>
              <a:rPr lang="el-GR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λ</a:t>
            </a:r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&gt; 6</a:t>
            </a:r>
            <a:r>
              <a:rPr lang="el-GR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μ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858001" y="1531203"/>
            <a:ext cx="2057399" cy="83099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CW RT to be achieved soon!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Oval 5"/>
          <p:cNvSpPr/>
          <p:nvPr/>
        </p:nvSpPr>
        <p:spPr>
          <a:xfrm>
            <a:off x="1447800" y="1828800"/>
            <a:ext cx="1371600" cy="914400"/>
          </a:xfrm>
          <a:prstGeom prst="ellipse">
            <a:avLst/>
          </a:prstGeom>
          <a:noFill/>
          <a:ln>
            <a:solidFill>
              <a:srgbClr val="3333FF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2819400" y="1828800"/>
            <a:ext cx="3886201" cy="228600"/>
          </a:xfrm>
          <a:prstGeom prst="straightConnector1">
            <a:avLst/>
          </a:prstGeom>
          <a:ln w="19050">
            <a:solidFill>
              <a:srgbClr val="3333FF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6313413" y="4267200"/>
            <a:ext cx="2809596" cy="17543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8000"/>
                </a:solidFill>
              </a:rPr>
              <a:t>CW RT achieved in 2017!</a:t>
            </a:r>
          </a:p>
          <a:p>
            <a:r>
              <a:rPr lang="en-US" dirty="0" smtClean="0"/>
              <a:t>Pulsed up to 357K</a:t>
            </a:r>
          </a:p>
          <a:p>
            <a:r>
              <a:rPr lang="en-US" dirty="0" smtClean="0"/>
              <a:t>Jth (300K) = 333 A/cm2</a:t>
            </a:r>
          </a:p>
          <a:p>
            <a:r>
              <a:rPr lang="en-US" dirty="0" smtClean="0"/>
              <a:t>Collaborated with NRC</a:t>
            </a:r>
          </a:p>
          <a:p>
            <a:r>
              <a:rPr lang="en-US" dirty="0" err="1" smtClean="0"/>
              <a:t>Rassel</a:t>
            </a:r>
            <a:r>
              <a:rPr lang="en-US" dirty="0" smtClean="0"/>
              <a:t>, et al. Opt. </a:t>
            </a:r>
            <a:r>
              <a:rPr lang="en-US" dirty="0" err="1" smtClean="0"/>
              <a:t>Eng</a:t>
            </a:r>
            <a:r>
              <a:rPr lang="en-US" dirty="0" smtClean="0"/>
              <a:t>(2018)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74015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Electrically wide-tunable IC lasers 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Why we need wide tuning: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spectroscopy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biochemical analysis</a:t>
            </a:r>
          </a:p>
          <a:p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uning mechanisms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514350" indent="-514350">
              <a:buFont typeface="+mj-lt"/>
              <a:buAutoNum type="arabicParenR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emperature tuning, based on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(T) or n(T)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ons: Slow</a:t>
            </a:r>
          </a:p>
          <a:p>
            <a:pPr marL="514350" indent="-514350">
              <a:buFont typeface="+mj-lt"/>
              <a:buAutoNum type="arabicParenR" startAt="2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Grating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tuning, such as external-cavity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lasers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ons: Cumbersome, lack of long-term stability</a:t>
            </a:r>
          </a:p>
          <a:p>
            <a:pPr marL="514350" indent="-514350">
              <a:buFont typeface="+mj-lt"/>
              <a:buAutoNum type="arabicParenR" startAt="3"/>
            </a:pP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Electric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field 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tuning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based on the 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Stark 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effect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ros: responsive, convenient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challenge: </a:t>
            </a:r>
            <a:r>
              <a:rPr lang="en-US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electric </a:t>
            </a:r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field is difficult to change </a:t>
            </a:r>
            <a:endParaRPr lang="en-US" u="sng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after laser </a:t>
            </a:r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reaches </a:t>
            </a:r>
            <a:r>
              <a:rPr lang="en-US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threshold</a:t>
            </a:r>
            <a:endParaRPr lang="en-US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charset="2"/>
              <a:buChar char="Ø"/>
            </a:pPr>
            <a:r>
              <a:rPr lang="en-US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solution: manipulate active region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6477000" y="4267200"/>
                <a:ext cx="2377189" cy="747256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Stark tuning:</a:t>
                </a:r>
              </a:p>
              <a:p>
                <a14:m>
                  <m:oMathPara xmlns=""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/>
                        </a:rPr>
                        <m:t>𝛥</m:t>
                      </m:r>
                      <m:r>
                        <a:rPr lang="en-US" sz="2000" i="1">
                          <a:latin typeface="Cambria Math"/>
                        </a:rPr>
                        <m:t>𝐸</m:t>
                      </m:r>
                      <m:r>
                        <a:rPr lang="en-US" sz="2000">
                          <a:latin typeface="Cambria Math"/>
                        </a:rPr>
                        <m:t>=−</m:t>
                      </m:r>
                      <m:r>
                        <a:rPr lang="en-US" sz="2000" i="1">
                          <a:latin typeface="Cambria Math"/>
                        </a:rPr>
                        <m:t>𝑒</m:t>
                      </m:r>
                      <m:r>
                        <a:rPr lang="en-US" sz="2000">
                          <a:latin typeface="Cambria Math"/>
                        </a:rPr>
                        <m:t>⋅</m:t>
                      </m:r>
                      <m:acc>
                        <m:accPr>
                          <m:chr m:val="⃗"/>
                          <m:ctrlPr>
                            <a:rPr lang="en-US" sz="2000" i="1">
                              <a:latin typeface="Cambria Math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𝑒</m:t>
                              </m:r>
                              <m:r>
                                <a:rPr lang="en-US" sz="2000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h</m:t>
                              </m:r>
                            </m:sub>
                          </m:sSub>
                        </m:e>
                      </m:acc>
                      <m:r>
                        <a:rPr lang="en-US" sz="2000">
                          <a:latin typeface="Cambria Math"/>
                        </a:rPr>
                        <m:t>⋅</m:t>
                      </m:r>
                      <m:acc>
                        <m:accPr>
                          <m:chr m:val="⃗"/>
                          <m:ctrlPr>
                            <a:rPr lang="en-US" sz="2000" i="1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sz="2000" i="1">
                              <a:latin typeface="Cambria Math"/>
                            </a:rPr>
                            <m:t>𝛥</m:t>
                          </m:r>
                          <m:r>
                            <a:rPr lang="en-US" sz="2000" i="1">
                              <a:latin typeface="Cambria Math"/>
                            </a:rPr>
                            <m:t>𝐹</m:t>
                          </m:r>
                        </m:e>
                      </m:acc>
                    </m:oMath>
                  </m:oMathPara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7000" y="4267200"/>
                <a:ext cx="2377189" cy="747256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8005989" y="5194012"/>
            <a:ext cx="3898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endParaRPr lang="en-US" sz="32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Oval 6"/>
          <p:cNvSpPr/>
          <p:nvPr/>
        </p:nvSpPr>
        <p:spPr>
          <a:xfrm>
            <a:off x="8321674" y="4419600"/>
            <a:ext cx="532515" cy="1066800"/>
          </a:xfrm>
          <a:prstGeom prst="ellipse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0608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Electrically wide-tunable IC lasers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6613526" y="1676400"/>
                <a:ext cx="2377189" cy="747256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Stark tuning:</a:t>
                </a:r>
              </a:p>
              <a:p>
                <a14:m>
                  <m:oMathPara xmlns=""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/>
                        </a:rPr>
                        <m:t>𝛥</m:t>
                      </m:r>
                      <m:r>
                        <a:rPr lang="en-US" sz="2000" i="1">
                          <a:latin typeface="Cambria Math"/>
                        </a:rPr>
                        <m:t>𝐸</m:t>
                      </m:r>
                      <m:r>
                        <a:rPr lang="en-US" sz="2000">
                          <a:latin typeface="Cambria Math"/>
                        </a:rPr>
                        <m:t>=−</m:t>
                      </m:r>
                      <m:r>
                        <a:rPr lang="en-US" sz="2000" i="1">
                          <a:latin typeface="Cambria Math"/>
                        </a:rPr>
                        <m:t>𝑒</m:t>
                      </m:r>
                      <m:r>
                        <a:rPr lang="en-US" sz="2000">
                          <a:latin typeface="Cambria Math"/>
                        </a:rPr>
                        <m:t>⋅</m:t>
                      </m:r>
                      <m:acc>
                        <m:accPr>
                          <m:chr m:val="⃗"/>
                          <m:ctrlPr>
                            <a:rPr lang="en-US" sz="2000" i="1">
                              <a:latin typeface="Cambria Math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𝑒</m:t>
                              </m:r>
                              <m:r>
                                <a:rPr lang="en-US" sz="2000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h</m:t>
                              </m:r>
                            </m:sub>
                          </m:sSub>
                        </m:e>
                      </m:acc>
                      <m:r>
                        <a:rPr lang="en-US" sz="2000">
                          <a:latin typeface="Cambria Math"/>
                        </a:rPr>
                        <m:t>⋅</m:t>
                      </m:r>
                      <m:acc>
                        <m:accPr>
                          <m:chr m:val="⃗"/>
                          <m:ctrlPr>
                            <a:rPr lang="en-US" sz="2000" i="1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sz="2000" i="1">
                              <a:latin typeface="Cambria Math"/>
                            </a:rPr>
                            <m:t>𝛥</m:t>
                          </m:r>
                          <m:r>
                            <a:rPr lang="en-US" sz="2000" i="1">
                              <a:latin typeface="Cambria Math"/>
                            </a:rPr>
                            <m:t>𝐹</m:t>
                          </m:r>
                        </m:e>
                      </m:acc>
                    </m:oMath>
                  </m:oMathPara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3526" y="1676400"/>
                <a:ext cx="2377189" cy="747256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Oval 9"/>
          <p:cNvSpPr/>
          <p:nvPr/>
        </p:nvSpPr>
        <p:spPr>
          <a:xfrm>
            <a:off x="8458200" y="1828800"/>
            <a:ext cx="532515" cy="1066800"/>
          </a:xfrm>
          <a:prstGeom prst="ellipse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6384167" y="3886200"/>
            <a:ext cx="2836033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Solution 1: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reate different J</a:t>
            </a:r>
            <a:r>
              <a:rPr lang="en-US" sz="20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by 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ultiple sections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Solution 2:</a:t>
            </a:r>
          </a:p>
          <a:p>
            <a:r>
              <a:rPr 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Shift gain-loss balance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reducing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increasing α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42802"/>
            <a:ext cx="6210794" cy="4397943"/>
          </a:xfrm>
          <a:prstGeom prst="rect">
            <a:avLst/>
          </a:prstGeom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1132781"/>
            <a:ext cx="3733800" cy="5924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1602540"/>
            <a:ext cx="2289245" cy="75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5819330" y="2895600"/>
            <a:ext cx="32960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how to change N?</a:t>
            </a:r>
            <a:endParaRPr lang="en-US" sz="32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0222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Electrically wide-tunable IC lasers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4098" name="Picture 2" descr="C:\_work\_OU PhD Research\Dissertation area\CH7\Fig7-1, tuning 1QW vs 2QW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62200"/>
            <a:ext cx="9067800" cy="377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3962400" y="1281001"/>
                <a:ext cx="2377189" cy="747256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Stark tuning:</a:t>
                </a:r>
              </a:p>
              <a:p>
                <a14:m>
                  <m:oMathPara xmlns=""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/>
                        </a:rPr>
                        <m:t>𝛥</m:t>
                      </m:r>
                      <m:r>
                        <a:rPr lang="en-US" sz="2000" i="1">
                          <a:latin typeface="Cambria Math"/>
                        </a:rPr>
                        <m:t>𝐸</m:t>
                      </m:r>
                      <m:r>
                        <a:rPr lang="en-US" sz="2000">
                          <a:latin typeface="Cambria Math"/>
                        </a:rPr>
                        <m:t>=−</m:t>
                      </m:r>
                      <m:r>
                        <a:rPr lang="en-US" sz="2000" i="1">
                          <a:latin typeface="Cambria Math"/>
                        </a:rPr>
                        <m:t>𝑒</m:t>
                      </m:r>
                      <m:r>
                        <a:rPr lang="en-US" sz="2000">
                          <a:latin typeface="Cambria Math"/>
                        </a:rPr>
                        <m:t>⋅</m:t>
                      </m:r>
                      <m:acc>
                        <m:accPr>
                          <m:chr m:val="⃗"/>
                          <m:ctrlPr>
                            <a:rPr lang="en-US" sz="2000" i="1">
                              <a:latin typeface="Cambria Math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𝑒</m:t>
                              </m:r>
                              <m:r>
                                <a:rPr lang="en-US" sz="2000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h</m:t>
                              </m:r>
                            </m:sub>
                          </m:sSub>
                        </m:e>
                      </m:acc>
                      <m:r>
                        <a:rPr lang="en-US" sz="2000">
                          <a:latin typeface="Cambria Math"/>
                        </a:rPr>
                        <m:t>⋅</m:t>
                      </m:r>
                      <m:acc>
                        <m:accPr>
                          <m:chr m:val="⃗"/>
                          <m:ctrlPr>
                            <a:rPr lang="en-US" sz="2000" i="1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sz="2000" i="1">
                              <a:latin typeface="Cambria Math"/>
                            </a:rPr>
                            <m:t>𝛥</m:t>
                          </m:r>
                          <m:r>
                            <a:rPr lang="en-US" sz="2000" i="1">
                              <a:latin typeface="Cambria Math"/>
                            </a:rPr>
                            <m:t>𝐹</m:t>
                          </m:r>
                        </m:e>
                      </m:acc>
                    </m:oMath>
                  </m:oMathPara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2400" y="1281001"/>
                <a:ext cx="2377189" cy="747256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Oval 6"/>
          <p:cNvSpPr/>
          <p:nvPr/>
        </p:nvSpPr>
        <p:spPr>
          <a:xfrm>
            <a:off x="5210422" y="1600200"/>
            <a:ext cx="532515" cy="685800"/>
          </a:xfrm>
          <a:prstGeom prst="ellipse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877344" y="6162221"/>
            <a:ext cx="6734536" cy="40011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000" baseline="-25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20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opposite to electric field direction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-&gt; blue-shift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tark tuning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62000" y="2362200"/>
            <a:ext cx="2133600" cy="40011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Single QW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150994" y="2371725"/>
            <a:ext cx="1531188" cy="40011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Double QWs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9161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7065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Electrically wide-tunable IC lasers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6629400" y="2895600"/>
                <a:ext cx="2377189" cy="747256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Stark tuning:</a:t>
                </a:r>
              </a:p>
              <a:p>
                <a14:m>
                  <m:oMathPara xmlns=""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/>
                        </a:rPr>
                        <m:t>𝛥</m:t>
                      </m:r>
                      <m:r>
                        <a:rPr lang="en-US" sz="2000" i="1">
                          <a:latin typeface="Cambria Math"/>
                        </a:rPr>
                        <m:t>𝐸</m:t>
                      </m:r>
                      <m:r>
                        <a:rPr lang="en-US" sz="2000">
                          <a:latin typeface="Cambria Math"/>
                        </a:rPr>
                        <m:t>=−</m:t>
                      </m:r>
                      <m:r>
                        <a:rPr lang="en-US" sz="2000" i="1">
                          <a:latin typeface="Cambria Math"/>
                        </a:rPr>
                        <m:t>𝑒</m:t>
                      </m:r>
                      <m:r>
                        <a:rPr lang="en-US" sz="2000">
                          <a:latin typeface="Cambria Math"/>
                        </a:rPr>
                        <m:t>⋅</m:t>
                      </m:r>
                      <m:acc>
                        <m:accPr>
                          <m:chr m:val="⃗"/>
                          <m:ctrlPr>
                            <a:rPr lang="en-US" sz="2000" i="1">
                              <a:latin typeface="Cambria Math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𝑒</m:t>
                              </m:r>
                              <m:r>
                                <a:rPr lang="en-US" sz="2000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h</m:t>
                              </m:r>
                            </m:sub>
                          </m:sSub>
                        </m:e>
                      </m:acc>
                      <m:r>
                        <a:rPr lang="en-US" sz="2000">
                          <a:latin typeface="Cambria Math"/>
                        </a:rPr>
                        <m:t>⋅</m:t>
                      </m:r>
                      <m:acc>
                        <m:accPr>
                          <m:chr m:val="⃗"/>
                          <m:ctrlPr>
                            <a:rPr lang="en-US" sz="2000" i="1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sz="2000" i="1">
                              <a:latin typeface="Cambria Math"/>
                            </a:rPr>
                            <m:t>𝛥</m:t>
                          </m:r>
                          <m:r>
                            <a:rPr lang="en-US" sz="2000" i="1">
                              <a:latin typeface="Cambria Math"/>
                            </a:rPr>
                            <m:t>𝐹</m:t>
                          </m:r>
                        </m:e>
                      </m:acc>
                    </m:oMath>
                  </m:oMathPara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9400" y="2895600"/>
                <a:ext cx="2377189" cy="747256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Oval 6"/>
          <p:cNvSpPr/>
          <p:nvPr/>
        </p:nvSpPr>
        <p:spPr>
          <a:xfrm>
            <a:off x="7855377" y="3263785"/>
            <a:ext cx="532515" cy="685800"/>
          </a:xfrm>
          <a:prstGeom prst="ellipse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877343" y="6206671"/>
            <a:ext cx="7192710" cy="40011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000" baseline="-25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20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 the same direction with electric field -&gt; </a:t>
            </a:r>
            <a:r>
              <a:rPr 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red-shift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tark tuning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122" name="Picture 2" descr="C:\_work\_OU PhD Research\Dissertation area\CH7\Fig7-2, R064, vary voltage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263017"/>
            <a:ext cx="6172200" cy="4759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524000" y="1371600"/>
            <a:ext cx="1392304" cy="40011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Triple QWs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50017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Electrically wide-tunable IC lasers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6146" name="Picture 2" descr="C:\_work\_OU PhD Research\Dissertation area\CH7\Fig7-3, energy, overlap, F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0090" y="1273629"/>
            <a:ext cx="6549940" cy="5050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6613525" y="1447800"/>
                <a:ext cx="2377189" cy="747256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Stark tuning:</a:t>
                </a:r>
              </a:p>
              <a:p>
                <a14:m>
                  <m:oMathPara xmlns=""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/>
                        </a:rPr>
                        <m:t>𝛥</m:t>
                      </m:r>
                      <m:r>
                        <a:rPr lang="en-US" sz="2000" i="1">
                          <a:latin typeface="Cambria Math"/>
                        </a:rPr>
                        <m:t>𝐸</m:t>
                      </m:r>
                      <m:r>
                        <a:rPr lang="en-US" sz="2000">
                          <a:latin typeface="Cambria Math"/>
                        </a:rPr>
                        <m:t>=−</m:t>
                      </m:r>
                      <m:r>
                        <a:rPr lang="en-US" sz="2000" i="1">
                          <a:latin typeface="Cambria Math"/>
                        </a:rPr>
                        <m:t>𝑒</m:t>
                      </m:r>
                      <m:r>
                        <a:rPr lang="en-US" sz="2000">
                          <a:latin typeface="Cambria Math"/>
                        </a:rPr>
                        <m:t>⋅</m:t>
                      </m:r>
                      <m:acc>
                        <m:accPr>
                          <m:chr m:val="⃗"/>
                          <m:ctrlPr>
                            <a:rPr lang="en-US" sz="2000" i="1">
                              <a:latin typeface="Cambria Math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𝑒</m:t>
                              </m:r>
                              <m:r>
                                <a:rPr lang="en-US" sz="2000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h</m:t>
                              </m:r>
                            </m:sub>
                          </m:sSub>
                        </m:e>
                      </m:acc>
                      <m:r>
                        <a:rPr lang="en-US" sz="2000">
                          <a:latin typeface="Cambria Math"/>
                        </a:rPr>
                        <m:t>⋅</m:t>
                      </m:r>
                      <m:acc>
                        <m:accPr>
                          <m:chr m:val="⃗"/>
                          <m:ctrlPr>
                            <a:rPr lang="en-US" sz="2000" i="1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sz="2000" i="1">
                              <a:latin typeface="Cambria Math"/>
                            </a:rPr>
                            <m:t>𝛥</m:t>
                          </m:r>
                          <m:r>
                            <a:rPr lang="en-US" sz="2000" i="1">
                              <a:latin typeface="Cambria Math"/>
                            </a:rPr>
                            <m:t>𝐹</m:t>
                          </m:r>
                        </m:e>
                      </m:acc>
                    </m:oMath>
                  </m:oMathPara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3525" y="1447800"/>
                <a:ext cx="2377189" cy="747256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6248400" y="4617184"/>
                <a:ext cx="2836033" cy="16312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Solution 2:</a:t>
                </a:r>
              </a:p>
              <a:p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Shift gain-loss balance by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b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reducing </a:t>
                </a:r>
                <a14:m>
                  <m:oMath xmlns="" xmlns:m="http://schemas.openxmlformats.org/officeDocument/2006/math">
                    <m:sSub>
                      <m:sSubPr>
                        <m:ctrlPr>
                          <a:rPr lang="en-US" sz="2000" b="1" i="1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b="1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𝜞</m:t>
                        </m:r>
                      </m:e>
                      <m:sub>
                        <m:r>
                          <a:rPr lang="en-US" sz="2000" b="1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𝒂</m:t>
                        </m:r>
                      </m:sub>
                    </m:sSub>
                  </m:oMath>
                </a14:m>
                <a:endParaRPr lang="en-US" sz="20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increasing </a:t>
                </a:r>
                <a14:m>
                  <m:oMath xmlns=""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𝛼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endPara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8400" y="4617184"/>
                <a:ext cx="2836033" cy="1631216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7967" y="3684895"/>
            <a:ext cx="2743200" cy="4352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32717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="" xmlns:a16="http://schemas.microsoft.com/office/drawing/2014/main" id="{7F50D326-8C36-B840-9E56-5635CE1DA8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0924" y="5386376"/>
            <a:ext cx="2247499" cy="149560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="" xmlns:a16="http://schemas.microsoft.com/office/drawing/2014/main" id="{1EDA50AD-F10F-3941-9401-80FE22DB3B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9408" y="4157615"/>
            <a:ext cx="4471144" cy="9389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89DC0580-D22D-AF44-8968-AAAED792F3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2240" y="3068960"/>
            <a:ext cx="3899644" cy="116989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6020F287-ADDF-0447-882E-C3045658FB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1897"/>
            <a:ext cx="8229600" cy="1143000"/>
          </a:xfrm>
        </p:spPr>
        <p:txBody>
          <a:bodyPr/>
          <a:lstStyle/>
          <a:p>
            <a:pPr marL="0" indent="0"/>
            <a:r>
              <a:rPr lang="en-US" dirty="0">
                <a:latin typeface="Times" pitchFamily="2" charset="0"/>
              </a:rPr>
              <a:t>Educational 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637F821B-3638-BD4A-9773-9AAFAB9A28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HS" sz="2800" dirty="0" smtClean="0">
                <a:latin typeface="Times" pitchFamily="2" charset="0"/>
              </a:rPr>
              <a:t>Born </a:t>
            </a:r>
            <a:r>
              <a:rPr lang="en-US" sz="2800" dirty="0">
                <a:latin typeface="Times" pitchFamily="2" charset="0"/>
              </a:rPr>
              <a:t>in </a:t>
            </a:r>
            <a:r>
              <a:rPr lang="en-US" sz="2800" dirty="0" err="1">
                <a:latin typeface="Times" pitchFamily="2" charset="0"/>
              </a:rPr>
              <a:t>FuJian</a:t>
            </a:r>
            <a:r>
              <a:rPr lang="en-US" sz="2800" dirty="0">
                <a:latin typeface="Times" pitchFamily="2" charset="0"/>
              </a:rPr>
              <a:t>(</a:t>
            </a:r>
            <a:r>
              <a:rPr lang="zh-CHS" altLang="en-US" sz="2800" dirty="0">
                <a:latin typeface="Times" pitchFamily="2" charset="0"/>
              </a:rPr>
              <a:t>福建</a:t>
            </a:r>
            <a:r>
              <a:rPr lang="en-US" sz="2800" dirty="0">
                <a:latin typeface="Times" pitchFamily="2" charset="0"/>
              </a:rPr>
              <a:t>).</a:t>
            </a:r>
          </a:p>
          <a:p>
            <a:pPr marL="0" indent="0">
              <a:buNone/>
            </a:pPr>
            <a:endParaRPr lang="en-US" dirty="0">
              <a:latin typeface="Times" pitchFamily="2" charset="0"/>
            </a:endParaRPr>
          </a:p>
          <a:p>
            <a:endParaRPr lang="en-US" dirty="0">
              <a:latin typeface="Times" pitchFamily="2" charset="0"/>
            </a:endParaRPr>
          </a:p>
          <a:p>
            <a:r>
              <a:rPr lang="en-US" sz="2800" dirty="0">
                <a:latin typeface="Times" pitchFamily="2" charset="0"/>
              </a:rPr>
              <a:t>2007, </a:t>
            </a:r>
            <a:r>
              <a:rPr lang="en-US" sz="2800" dirty="0">
                <a:latin typeface="Times New Roman" panose="02020603050405020304" pitchFamily="18" charset="0"/>
                <a:ea typeface="SimSun" panose="02010600030101010101" pitchFamily="2" charset="-122"/>
              </a:rPr>
              <a:t>B.S., Applied Physics.</a:t>
            </a:r>
          </a:p>
          <a:p>
            <a:endParaRPr lang="en-US" sz="2800" dirty="0"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r>
              <a:rPr lang="en-US" sz="2800" dirty="0">
                <a:latin typeface="Times New Roman" panose="02020603050405020304" pitchFamily="18" charset="0"/>
                <a:ea typeface="SimSun" panose="02010600030101010101" pitchFamily="2" charset="-122"/>
              </a:rPr>
              <a:t>2010. M.S., Material Physics.</a:t>
            </a:r>
          </a:p>
          <a:p>
            <a:endParaRPr lang="en-US" sz="2800" dirty="0">
              <a:ea typeface="SimSun" panose="02010600030101010101" pitchFamily="2" charset="-122"/>
            </a:endParaRPr>
          </a:p>
          <a:p>
            <a:r>
              <a:rPr lang="en-US" sz="2800" dirty="0">
                <a:latin typeface="Times New Roman" panose="02020603050405020304" pitchFamily="18" charset="0"/>
                <a:ea typeface="SimSun" panose="02010600030101010101" pitchFamily="2" charset="-122"/>
              </a:rPr>
              <a:t>2016. Ph.D. in Electrical &amp; Computer Engineering.</a:t>
            </a:r>
          </a:p>
          <a:p>
            <a:endParaRPr lang="en-US" dirty="0"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endParaRPr lang="en-US" dirty="0">
              <a:latin typeface="Times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7CA7B7F6-2266-9F4C-A226-5274707E0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CA52CD5-CC3B-4CDE-A470-B49921B6AD75}" type="slidenum">
              <a:rPr lang="ja-JP" altLang="en-US" smtClean="0"/>
              <a:pPr>
                <a:defRPr/>
              </a:pPr>
              <a:t>3</a:t>
            </a:fld>
            <a:endParaRPr lang="ja-JP"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4290DB0E-1415-7147-A29F-F9E2CB300D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9400" y="1219200"/>
            <a:ext cx="2271416" cy="150543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F33106E8-7D0F-984E-83FB-EDD1313492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91000" y="1143000"/>
            <a:ext cx="2207518" cy="1775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6800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Electrically wide-tunable IC lasers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7170" name="Picture 2" descr="C:\_work\_OU PhD Research\Dissertation area\CH7\Fig7-4, IVP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38943"/>
            <a:ext cx="4971207" cy="3841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999" y="1338943"/>
            <a:ext cx="4172793" cy="35052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952498" y="5155268"/>
            <a:ext cx="758190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red-shifted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~180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cm</a:t>
            </a:r>
            <a:r>
              <a:rPr lang="en-US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(22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meV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or 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900 nm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around </a:t>
            </a:r>
            <a:r>
              <a:rPr lang="el-G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λ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=7 </a:t>
            </a:r>
            <a:r>
              <a:rPr lang="el-G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μ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∆U= 3V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strong evidence of carrier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unpinning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small power efficiency, indicates small differential modal gain and high loss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981200" y="6255351"/>
            <a:ext cx="5130932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Times New Roman"/>
                <a:cs typeface="Times New Roman"/>
              </a:rPr>
              <a:t>Y. Jiang, et al., J. Appl. Phys., 115,113101(2014)</a:t>
            </a:r>
          </a:p>
          <a:p>
            <a:r>
              <a:rPr lang="en-US" sz="1600" dirty="0" smtClean="0">
                <a:latin typeface="Times New Roman"/>
                <a:cs typeface="Times New Roman"/>
              </a:rPr>
              <a:t>I also co-author in a </a:t>
            </a:r>
            <a:r>
              <a:rPr lang="en-US" sz="1600" b="1" dirty="0" smtClean="0">
                <a:solidFill>
                  <a:srgbClr val="FF0000"/>
                </a:solidFill>
                <a:latin typeface="Times New Roman"/>
                <a:cs typeface="Times New Roman"/>
              </a:rPr>
              <a:t>patent</a:t>
            </a:r>
            <a:r>
              <a:rPr lang="en-US" sz="1600" dirty="0" smtClean="0">
                <a:latin typeface="Times New Roman"/>
                <a:cs typeface="Times New Roman"/>
              </a:rPr>
              <a:t> of this design, approved in 2016</a:t>
            </a:r>
            <a:endParaRPr lang="en-US" sz="16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733395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382000" cy="1143000"/>
          </a:xfrm>
        </p:spPr>
        <p:txBody>
          <a:bodyPr>
            <a:normAutofit fontScale="90000"/>
          </a:bodyPr>
          <a:lstStyle/>
          <a:p>
            <a:r>
              <a:rPr lang="en-US" dirty="0" err="1" smtClean="0">
                <a:latin typeface="Times New Roman"/>
                <a:cs typeface="Times New Roman"/>
              </a:rPr>
              <a:t>GaSb</a:t>
            </a:r>
            <a:r>
              <a:rPr lang="en-US" dirty="0" smtClean="0">
                <a:latin typeface="Times New Roman"/>
                <a:cs typeface="Times New Roman"/>
              </a:rPr>
              <a:t>-based type-I IC lasers at </a:t>
            </a:r>
            <a:r>
              <a:rPr lang="en-US" dirty="0" err="1" smtClean="0">
                <a:latin typeface="Times New Roman"/>
                <a:cs typeface="Times New Roman"/>
              </a:rPr>
              <a:t>λ</a:t>
            </a:r>
            <a:r>
              <a:rPr lang="en-US" dirty="0" smtClean="0">
                <a:latin typeface="Times New Roman"/>
                <a:cs typeface="Times New Roman"/>
              </a:rPr>
              <a:t>=3.2μm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31</a:t>
            </a:fld>
            <a:endParaRPr lang="en-US"/>
          </a:p>
        </p:txBody>
      </p:sp>
      <p:pic>
        <p:nvPicPr>
          <p:cNvPr id="5" name="Picture 4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93" r="39807" b="34670"/>
          <a:stretch/>
        </p:blipFill>
        <p:spPr bwMode="auto">
          <a:xfrm>
            <a:off x="-304800" y="1295400"/>
            <a:ext cx="4667738" cy="35814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762000" y="5334000"/>
            <a:ext cx="31583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carrier transition in type-I QW</a:t>
            </a:r>
          </a:p>
          <a:p>
            <a:r>
              <a:rPr lang="en-US" dirty="0" smtClean="0">
                <a:latin typeface="Times New Roman"/>
                <a:cs typeface="Times New Roman"/>
              </a:rPr>
              <a:t>carrier recycling in type-II QWs</a:t>
            </a:r>
            <a:endParaRPr lang="en-US" dirty="0">
              <a:latin typeface="Times New Roman"/>
              <a:cs typeface="Times New Roman"/>
            </a:endParaRPr>
          </a:p>
        </p:txBody>
      </p:sp>
      <p:pic>
        <p:nvPicPr>
          <p:cNvPr id="7" name="Picture 6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06" r="33905" b="34747"/>
          <a:stretch/>
        </p:blipFill>
        <p:spPr bwMode="auto">
          <a:xfrm>
            <a:off x="3962400" y="1066801"/>
            <a:ext cx="5181600" cy="38100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5029200" y="5105400"/>
            <a:ext cx="351460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J</a:t>
            </a:r>
            <a:r>
              <a:rPr lang="en-US" baseline="-25000" dirty="0" smtClean="0">
                <a:latin typeface="Times New Roman"/>
                <a:cs typeface="Times New Roman"/>
              </a:rPr>
              <a:t>th</a:t>
            </a:r>
            <a:r>
              <a:rPr lang="en-US" dirty="0" smtClean="0">
                <a:latin typeface="Times New Roman"/>
                <a:cs typeface="Times New Roman"/>
              </a:rPr>
              <a:t>= 300 A/cm</a:t>
            </a:r>
            <a:r>
              <a:rPr lang="en-US" baseline="30000" dirty="0" smtClean="0">
                <a:latin typeface="Times New Roman"/>
                <a:cs typeface="Times New Roman"/>
              </a:rPr>
              <a:t>2</a:t>
            </a:r>
            <a:r>
              <a:rPr lang="en-US" dirty="0" smtClean="0">
                <a:latin typeface="Times New Roman"/>
                <a:cs typeface="Times New Roman"/>
              </a:rPr>
              <a:t> at pulsed 300K</a:t>
            </a:r>
          </a:p>
          <a:p>
            <a:r>
              <a:rPr lang="en-US" dirty="0" smtClean="0">
                <a:latin typeface="Times New Roman"/>
                <a:cs typeface="Times New Roman"/>
              </a:rPr>
              <a:t>6-stage cascade core, SL waveguide</a:t>
            </a:r>
          </a:p>
          <a:p>
            <a:r>
              <a:rPr lang="en-US" dirty="0" smtClean="0">
                <a:latin typeface="Times New Roman"/>
                <a:cs typeface="Times New Roman"/>
              </a:rPr>
              <a:t>material grown by NRC of Canada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905000" y="6324600"/>
            <a:ext cx="44914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Times New Roman"/>
                <a:cs typeface="Times New Roman"/>
              </a:rPr>
              <a:t>Y. Jiang, et al., Appl. Phys. </a:t>
            </a:r>
            <a:r>
              <a:rPr lang="en-US" sz="1600" dirty="0" err="1" smtClean="0">
                <a:latin typeface="Times New Roman"/>
                <a:cs typeface="Times New Roman"/>
              </a:rPr>
              <a:t>Lett</a:t>
            </a:r>
            <a:r>
              <a:rPr lang="en-US" sz="1600" dirty="0" smtClean="0">
                <a:latin typeface="Times New Roman"/>
                <a:cs typeface="Times New Roman"/>
              </a:rPr>
              <a:t>., 106, 041117(2015)</a:t>
            </a:r>
            <a:endParaRPr lang="en-US" sz="16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5505991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detour after graduation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295400"/>
            <a:ext cx="8839200" cy="4525963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Why I paused MIR laser research:</a:t>
            </a:r>
          </a:p>
          <a:p>
            <a:pPr lvl="1">
              <a:buFont typeface="Wingdings" charset="2"/>
              <a:buChar char="Ø"/>
            </a:pPr>
            <a:r>
              <a:rPr lang="en-US" sz="3100" dirty="0" smtClean="0"/>
              <a:t>insufficient funding even before my graduation</a:t>
            </a:r>
          </a:p>
          <a:p>
            <a:pPr lvl="1">
              <a:buFont typeface="Wingdings" charset="2"/>
              <a:buChar char="Ø"/>
            </a:pPr>
            <a:r>
              <a:rPr lang="en-US" sz="3100" dirty="0" smtClean="0"/>
              <a:t>lack of security clearance for US IR laser industry</a:t>
            </a:r>
          </a:p>
          <a:p>
            <a:pPr lvl="1">
              <a:buFont typeface="Wingdings" charset="2"/>
              <a:buChar char="Ø"/>
            </a:pPr>
            <a:r>
              <a:rPr lang="en-US" sz="3100" dirty="0" smtClean="0"/>
              <a:t>NIR laser is more marketable than MIR.</a:t>
            </a:r>
            <a:r>
              <a:rPr lang="en-US" sz="3100" dirty="0"/>
              <a:t> </a:t>
            </a:r>
            <a:r>
              <a:rPr lang="en-US" sz="3100" dirty="0" smtClean="0"/>
              <a:t>e.g. </a:t>
            </a:r>
            <a:r>
              <a:rPr lang="en-US" sz="2300" dirty="0" err="1" smtClean="0"/>
              <a:t>Hesai</a:t>
            </a:r>
            <a:r>
              <a:rPr lang="en-US" sz="2300" dirty="0" smtClean="0"/>
              <a:t> </a:t>
            </a:r>
            <a:r>
              <a:rPr lang="en-US" sz="2300" dirty="0"/>
              <a:t>Photonics Technology (</a:t>
            </a:r>
            <a:r>
              <a:rPr lang="en-US" sz="2300" dirty="0" smtClean="0"/>
              <a:t>禾赛):Laser</a:t>
            </a:r>
            <a:r>
              <a:rPr lang="en-US" sz="2300" dirty="0"/>
              <a:t>-Based Remote Methane Leak </a:t>
            </a:r>
            <a:r>
              <a:rPr lang="en-US" sz="2300" dirty="0" smtClean="0"/>
              <a:t>Detector</a:t>
            </a:r>
          </a:p>
          <a:p>
            <a:pPr>
              <a:buFont typeface="Arial"/>
              <a:buChar char="•"/>
            </a:pPr>
            <a:r>
              <a:rPr lang="en-US" dirty="0" smtClean="0"/>
              <a:t>What </a:t>
            </a:r>
            <a:r>
              <a:rPr lang="en-US" dirty="0" smtClean="0"/>
              <a:t>I did in Weathernews</a:t>
            </a:r>
            <a:r>
              <a:rPr lang="en-US" dirty="0" smtClean="0"/>
              <a:t>:</a:t>
            </a:r>
            <a:endParaRPr lang="en-US" dirty="0" smtClean="0"/>
          </a:p>
          <a:p>
            <a:pPr lvl="1">
              <a:buFont typeface="Arial"/>
              <a:buChar char="•"/>
            </a:pPr>
            <a:r>
              <a:rPr lang="en-US" dirty="0" smtClean="0"/>
              <a:t>process geostationary satellite data using Python, C++ and Fortran</a:t>
            </a:r>
            <a:endParaRPr lang="en-US" dirty="0" smtClean="0"/>
          </a:p>
          <a:p>
            <a:pPr lvl="1">
              <a:buFont typeface="Arial"/>
              <a:buChar char="•"/>
            </a:pPr>
            <a:r>
              <a:rPr lang="en-US" dirty="0" smtClean="0"/>
              <a:t>built machine learning model using meteorological data (GFS, WRF, METAR), improving the productivity of aviation forecaster. (~ 20 forecasters cover ~360 Asian airports 7*24 hours)</a:t>
            </a:r>
            <a:endParaRPr lang="en-US" dirty="0" smtClean="0"/>
          </a:p>
          <a:p>
            <a:pPr lvl="1">
              <a:buFont typeface="Arial"/>
              <a:buChar char="•"/>
            </a:pPr>
            <a:r>
              <a:rPr lang="en-US" dirty="0" smtClean="0"/>
              <a:t>things learned: do </a:t>
            </a:r>
            <a:r>
              <a:rPr lang="en-US" dirty="0"/>
              <a:t>we </a:t>
            </a:r>
            <a:r>
              <a:rPr lang="en-US" dirty="0">
                <a:solidFill>
                  <a:srgbClr val="FF0000"/>
                </a:solidFill>
              </a:rPr>
              <a:t>frame the question correctly and accurately</a:t>
            </a:r>
            <a:r>
              <a:rPr lang="en-US" dirty="0" smtClean="0"/>
              <a:t>?</a:t>
            </a:r>
          </a:p>
          <a:p>
            <a:pPr lvl="1">
              <a:buFont typeface="Arial"/>
              <a:buChar char="•"/>
            </a:pPr>
            <a:r>
              <a:rPr lang="en-US" dirty="0" smtClean="0"/>
              <a:t>this detour is like a sabbatical leave, or a dropout scheme in the deep learning model, giving me fresh mind back to laser research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3254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 expertise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219200"/>
            <a:ext cx="9144000" cy="490696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D</a:t>
            </a:r>
            <a:r>
              <a:rPr lang="en-US" dirty="0" smtClean="0"/>
              <a:t>esign of laser active core and waveguide:</a:t>
            </a:r>
          </a:p>
          <a:p>
            <a:pPr lvl="1">
              <a:buFont typeface="Wingdings" charset="2"/>
              <a:buChar char="Ø"/>
            </a:pPr>
            <a:r>
              <a:rPr lang="en-US" sz="2400" dirty="0" smtClean="0"/>
              <a:t>focus on fundamentals </a:t>
            </a:r>
            <a:r>
              <a:rPr lang="en-US" sz="2400" dirty="0" smtClean="0">
                <a:sym typeface="Wingdings"/>
              </a:rPr>
              <a:t> </a:t>
            </a:r>
            <a:r>
              <a:rPr lang="en-US" sz="2400" dirty="0" smtClean="0"/>
              <a:t>quickly pick up other types of lasers</a:t>
            </a:r>
          </a:p>
          <a:p>
            <a:pPr lvl="1">
              <a:buFont typeface="Wingdings" charset="2"/>
              <a:buChar char="Ø"/>
            </a:pPr>
            <a:r>
              <a:rPr lang="en-US" sz="2400" dirty="0" smtClean="0"/>
              <a:t>write Matlab codes from </a:t>
            </a:r>
            <a:r>
              <a:rPr lang="en-US" sz="2400" dirty="0"/>
              <a:t>scratch: </a:t>
            </a:r>
            <a:r>
              <a:rPr lang="en-US" sz="2400" dirty="0">
                <a:hlinkClick r:id="rId2"/>
              </a:rPr>
              <a:t>https://github.com/jychstar/</a:t>
            </a:r>
            <a:r>
              <a:rPr lang="en-US" sz="2400" dirty="0" smtClean="0">
                <a:hlinkClick r:id="rId2"/>
              </a:rPr>
              <a:t>interband_cascade_laser</a:t>
            </a:r>
            <a:endParaRPr lang="en-US" sz="2400" dirty="0" smtClean="0"/>
          </a:p>
          <a:p>
            <a:pPr>
              <a:buFont typeface="Arial"/>
              <a:buChar char="•"/>
            </a:pPr>
            <a:r>
              <a:rPr lang="en-US" dirty="0" smtClean="0"/>
              <a:t>Build testing setup and benchmark:</a:t>
            </a:r>
          </a:p>
          <a:p>
            <a:pPr lvl="1">
              <a:buFont typeface="Wingdings" charset="2"/>
              <a:buChar char="Ø"/>
            </a:pPr>
            <a:r>
              <a:rPr lang="en-US" sz="2400" dirty="0" smtClean="0"/>
              <a:t>suggest a rotation stage for far-field measurement</a:t>
            </a:r>
          </a:p>
          <a:p>
            <a:pPr lvl="1">
              <a:buFont typeface="Wingdings" charset="2"/>
              <a:buChar char="Ø"/>
            </a:pPr>
            <a:r>
              <a:rPr lang="en-US" sz="2400" dirty="0" smtClean="0"/>
              <a:t>suggest fabrication size &amp; testing condition for cross comparison</a:t>
            </a:r>
          </a:p>
          <a:p>
            <a:pPr lvl="1">
              <a:buFont typeface="Wingdings" charset="2"/>
              <a:buChar char="Ø"/>
            </a:pPr>
            <a:r>
              <a:rPr lang="en-US" sz="2400" dirty="0" smtClean="0"/>
              <a:t>wrote Labview codes to get more precise data</a:t>
            </a:r>
          </a:p>
          <a:p>
            <a:pPr lvl="1">
              <a:buFont typeface="Wingdings" charset="2"/>
              <a:buChar char="Ø"/>
            </a:pPr>
            <a:r>
              <a:rPr lang="en-US" sz="2400" dirty="0" smtClean="0"/>
              <a:t>used lock-in amplifier to detect very </a:t>
            </a:r>
            <a:r>
              <a:rPr lang="en-US" sz="2400" smtClean="0"/>
              <a:t>small </a:t>
            </a:r>
            <a:r>
              <a:rPr lang="en-US" sz="2400" smtClean="0"/>
              <a:t>ASE</a:t>
            </a:r>
            <a:r>
              <a:rPr lang="en-US" sz="2400" smtClean="0"/>
              <a:t> </a:t>
            </a:r>
            <a:r>
              <a:rPr lang="en-US" sz="2400" dirty="0" smtClean="0"/>
              <a:t>signal</a:t>
            </a:r>
          </a:p>
          <a:p>
            <a:pPr>
              <a:buFont typeface="Arial"/>
              <a:buChar char="•"/>
            </a:pPr>
            <a:r>
              <a:rPr lang="en-US" dirty="0" smtClean="0"/>
              <a:t> Design experiments to explain anomaly phenomena:</a:t>
            </a:r>
          </a:p>
          <a:p>
            <a:pPr lvl="1">
              <a:buFont typeface="Wingdings" charset="2"/>
              <a:buChar char="Ø"/>
            </a:pPr>
            <a:r>
              <a:rPr lang="en-US" sz="2600" dirty="0"/>
              <a:t> </a:t>
            </a:r>
            <a:r>
              <a:rPr lang="en-US" sz="2600" dirty="0" smtClean="0"/>
              <a:t>temperature dependent P-I measurement for 11 um laser</a:t>
            </a:r>
          </a:p>
          <a:p>
            <a:pPr lvl="1">
              <a:buFont typeface="Wingdings" charset="2"/>
              <a:buChar char="Ø"/>
            </a:pPr>
            <a:r>
              <a:rPr lang="en-US" sz="2600" dirty="0" smtClean="0"/>
              <a:t> EL &amp; </a:t>
            </a:r>
            <a:r>
              <a:rPr lang="en-US" sz="2600" dirty="0" err="1" smtClean="0"/>
              <a:t>Hakki</a:t>
            </a:r>
            <a:r>
              <a:rPr lang="en-US" sz="2600" dirty="0" smtClean="0"/>
              <a:t>-Paoli measurement for gain spectrum of 14 um laser</a:t>
            </a:r>
            <a:endParaRPr lang="en-US" sz="2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4041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/>
            <a:r>
              <a:rPr lang="en-US" dirty="0" smtClean="0"/>
              <a:t>What I can do for </a:t>
            </a:r>
            <a:r>
              <a:rPr lang="en-US" dirty="0" err="1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Hisense</a:t>
            </a:r>
            <a:r>
              <a:rPr lang="en-US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Photonics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600200"/>
            <a:ext cx="8763000" cy="4525963"/>
          </a:xfrm>
        </p:spPr>
        <p:txBody>
          <a:bodyPr>
            <a:normAutofit fontScale="92500" lnSpcReduction="10000"/>
          </a:bodyPr>
          <a:lstStyle/>
          <a:p>
            <a:r>
              <a:rPr lang="en-US" sz="2800" dirty="0" smtClean="0"/>
              <a:t>Improve laser design by numerical simulation</a:t>
            </a:r>
          </a:p>
          <a:p>
            <a:r>
              <a:rPr lang="en-US" sz="2800" dirty="0" smtClean="0"/>
              <a:t>Improve laser fabrication/packaging by empirical approach: trial-and-error, cost-efficiency analysis</a:t>
            </a:r>
          </a:p>
          <a:p>
            <a:r>
              <a:rPr lang="en-US" sz="2800" dirty="0" smtClean="0"/>
              <a:t>Fully characterize laser and failure analysis at all stages</a:t>
            </a:r>
          </a:p>
          <a:p>
            <a:r>
              <a:rPr lang="en-US" sz="2800" dirty="0" smtClean="0"/>
              <a:t>Automate data collection and processing </a:t>
            </a:r>
          </a:p>
          <a:p>
            <a:r>
              <a:rPr lang="en-US" sz="2800" dirty="0" smtClean="0"/>
              <a:t>What I expect to learn in this position:</a:t>
            </a:r>
          </a:p>
          <a:p>
            <a:pPr lvl="1">
              <a:buFont typeface="Wingdings" charset="2"/>
              <a:buChar char="Ø"/>
            </a:pPr>
            <a:r>
              <a:rPr lang="en-US" sz="2400" dirty="0" smtClean="0"/>
              <a:t>What are customers’ </a:t>
            </a:r>
            <a:r>
              <a:rPr lang="en-US" sz="2400" dirty="0"/>
              <a:t>specific </a:t>
            </a:r>
            <a:r>
              <a:rPr lang="en-US" sz="2400" dirty="0" smtClean="0"/>
              <a:t>needs?</a:t>
            </a:r>
          </a:p>
          <a:p>
            <a:pPr lvl="1">
              <a:buFont typeface="Wingdings" charset="2"/>
              <a:buChar char="Ø"/>
            </a:pPr>
            <a:r>
              <a:rPr lang="en-US" sz="2400" dirty="0" smtClean="0"/>
              <a:t>What are the industrial standard for a laser product?</a:t>
            </a:r>
          </a:p>
          <a:p>
            <a:pPr lvl="1">
              <a:buFont typeface="Wingdings" charset="2"/>
              <a:buChar char="Ø"/>
            </a:pPr>
            <a:r>
              <a:rPr lang="en-US" sz="2400" dirty="0" smtClean="0"/>
              <a:t>How to transit from research phase to mass production? </a:t>
            </a:r>
          </a:p>
          <a:p>
            <a:pPr lvl="1">
              <a:buFont typeface="Wingdings" charset="2"/>
              <a:buChar char="Ø"/>
            </a:pPr>
            <a:r>
              <a:rPr lang="en-US" sz="2400" dirty="0" smtClean="0"/>
              <a:t>What are potential research projects that can satisfy future’s application requirements 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2410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 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53046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-76200"/>
            <a:ext cx="8229600" cy="1143000"/>
          </a:xfrm>
        </p:spPr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Waveguide variations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36</a:t>
            </a:fld>
            <a:endParaRPr lang="en-US" dirty="0"/>
          </a:p>
        </p:txBody>
      </p:sp>
      <p:grpSp>
        <p:nvGrpSpPr>
          <p:cNvPr id="46" name="Group 45"/>
          <p:cNvGrpSpPr/>
          <p:nvPr/>
        </p:nvGrpSpPr>
        <p:grpSpPr>
          <a:xfrm>
            <a:off x="76200" y="3124200"/>
            <a:ext cx="3681956" cy="3200400"/>
            <a:chOff x="228600" y="1524000"/>
            <a:chExt cx="3681956" cy="3200400"/>
          </a:xfrm>
        </p:grpSpPr>
        <p:grpSp>
          <p:nvGrpSpPr>
            <p:cNvPr id="48" name="Group 47"/>
            <p:cNvGrpSpPr/>
            <p:nvPr/>
          </p:nvGrpSpPr>
          <p:grpSpPr>
            <a:xfrm>
              <a:off x="228600" y="1524000"/>
              <a:ext cx="3631679" cy="3200400"/>
              <a:chOff x="330721" y="1625600"/>
              <a:chExt cx="3403079" cy="3008923"/>
            </a:xfrm>
          </p:grpSpPr>
          <p:grpSp>
            <p:nvGrpSpPr>
              <p:cNvPr id="53" name="Group 52"/>
              <p:cNvGrpSpPr/>
              <p:nvPr/>
            </p:nvGrpSpPr>
            <p:grpSpPr>
              <a:xfrm>
                <a:off x="330721" y="1905000"/>
                <a:ext cx="3403079" cy="2729523"/>
                <a:chOff x="609600" y="2362200"/>
                <a:chExt cx="2819400" cy="2233246"/>
              </a:xfrm>
            </p:grpSpPr>
            <p:sp>
              <p:nvSpPr>
                <p:cNvPr id="55" name="Rectangle 54"/>
                <p:cNvSpPr/>
                <p:nvPr/>
              </p:nvSpPr>
              <p:spPr>
                <a:xfrm>
                  <a:off x="609600" y="4038600"/>
                  <a:ext cx="2819400" cy="556846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 smtClean="0">
                      <a:solidFill>
                        <a:srgbClr val="3333FF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InAs</a:t>
                  </a:r>
                  <a:r>
                    <a:rPr lang="en-US" dirty="0" smtClean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Substrate</a:t>
                  </a:r>
                  <a:endPara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6" name="Rectangle 55"/>
                <p:cNvSpPr/>
                <p:nvPr/>
              </p:nvSpPr>
              <p:spPr>
                <a:xfrm>
                  <a:off x="1210564" y="3429000"/>
                  <a:ext cx="1532636" cy="345831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 smtClean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InAs Spacer</a:t>
                  </a:r>
                  <a:endPara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7" name="Rectangle 56"/>
                <p:cNvSpPr/>
                <p:nvPr/>
              </p:nvSpPr>
              <p:spPr>
                <a:xfrm>
                  <a:off x="1219200" y="2971800"/>
                  <a:ext cx="1524000" cy="457200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 smtClean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Cascade Stages</a:t>
                  </a:r>
                  <a:endPara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8" name="Rectangle 57"/>
                <p:cNvSpPr/>
                <p:nvPr/>
              </p:nvSpPr>
              <p:spPr>
                <a:xfrm>
                  <a:off x="609600" y="3774831"/>
                  <a:ext cx="2819399" cy="2637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mtClean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      </a:t>
                  </a:r>
                  <a:r>
                    <a:rPr lang="en-US" smtClean="0">
                      <a:solidFill>
                        <a:srgbClr val="3333FF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InAs </a:t>
                  </a:r>
                  <a:r>
                    <a:rPr lang="en-US" dirty="0" smtClean="0">
                      <a:solidFill>
                        <a:srgbClr val="3333FF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Plasmon</a:t>
                  </a:r>
                  <a:r>
                    <a:rPr lang="en-US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mtClean="0">
                      <a:solidFill>
                        <a:srgbClr val="3333FF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cladding</a:t>
                  </a:r>
                  <a:r>
                    <a:rPr lang="en-US" smtClean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   n~3</a:t>
                  </a:r>
                  <a:endPara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9" name="Rectangle 58"/>
                <p:cNvSpPr/>
                <p:nvPr/>
              </p:nvSpPr>
              <p:spPr>
                <a:xfrm>
                  <a:off x="1219200" y="2602523"/>
                  <a:ext cx="1524000" cy="369277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 smtClean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InAs Spacer</a:t>
                  </a:r>
                  <a:endPara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0" name="Rectangle 59"/>
                <p:cNvSpPr/>
                <p:nvPr/>
              </p:nvSpPr>
              <p:spPr>
                <a:xfrm>
                  <a:off x="1219200" y="2362200"/>
                  <a:ext cx="1524000" cy="24032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 smtClean="0">
                      <a:solidFill>
                        <a:srgbClr val="3333FF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Plasmon cladding</a:t>
                  </a:r>
                  <a:endParaRPr lang="en-US" dirty="0">
                    <a:solidFill>
                      <a:srgbClr val="3333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54" name="Rectangle 53"/>
              <p:cNvSpPr/>
              <p:nvPr/>
            </p:nvSpPr>
            <p:spPr>
              <a:xfrm>
                <a:off x="1056098" y="1625600"/>
                <a:ext cx="1839502" cy="279400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Contact </a:t>
                </a:r>
                <a:endPara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49" name="TextBox 48"/>
            <p:cNvSpPr txBox="1"/>
            <p:nvPr/>
          </p:nvSpPr>
          <p:spPr>
            <a:xfrm>
              <a:off x="3079879" y="2726174"/>
              <a:ext cx="8306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</a:t>
              </a:r>
              <a:r>
                <a:rPr 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=3.45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3079878" y="3288268"/>
              <a:ext cx="8306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n=3.49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51" name="Straight Arrow Connector 50"/>
            <p:cNvCxnSpPr/>
            <p:nvPr/>
          </p:nvCxnSpPr>
          <p:spPr>
            <a:xfrm flipH="1">
              <a:off x="2895600" y="2895600"/>
              <a:ext cx="223502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/>
            <p:nvPr/>
          </p:nvCxnSpPr>
          <p:spPr>
            <a:xfrm flipH="1">
              <a:off x="2895600" y="3505200"/>
              <a:ext cx="223502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TextBox 7"/>
          <p:cNvSpPr txBox="1"/>
          <p:nvPr/>
        </p:nvSpPr>
        <p:spPr>
          <a:xfrm>
            <a:off x="5669428" y="1618476"/>
            <a:ext cx="3166251" cy="70788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tunable refractive index</a:t>
            </a:r>
          </a:p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-&gt; flexible waveguide design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962" y="1905000"/>
            <a:ext cx="4752975" cy="802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4290" y="4330180"/>
            <a:ext cx="5318760" cy="199442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345577" y="838200"/>
            <a:ext cx="12089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3333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plasmon </a:t>
            </a:r>
          </a:p>
          <a:p>
            <a:r>
              <a:rPr lang="en-US" sz="2000" dirty="0" smtClean="0">
                <a:solidFill>
                  <a:srgbClr val="3333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frequency</a:t>
            </a:r>
            <a:endParaRPr lang="en-US" sz="2000" dirty="0">
              <a:solidFill>
                <a:srgbClr val="3333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3021162" y="1524000"/>
            <a:ext cx="0" cy="358140"/>
          </a:xfrm>
          <a:prstGeom prst="straightConnector1">
            <a:avLst/>
          </a:prstGeom>
          <a:ln w="19050">
            <a:solidFill>
              <a:srgbClr val="3333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3756324" y="838200"/>
            <a:ext cx="15776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doping </a:t>
            </a:r>
          </a:p>
          <a:p>
            <a:r>
              <a:rPr 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concentration</a:t>
            </a:r>
            <a:endParaRPr lang="en-US" sz="2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6" name="Straight Arrow Connector 65"/>
          <p:cNvCxnSpPr/>
          <p:nvPr/>
        </p:nvCxnSpPr>
        <p:spPr>
          <a:xfrm flipV="1">
            <a:off x="4545162" y="1524000"/>
            <a:ext cx="0" cy="360043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762000" y="2724090"/>
            <a:ext cx="22733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symmetric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cladding 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4800600" y="3134082"/>
            <a:ext cx="403507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asymmetric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cladding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further simplify growth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easier to fabricate top DFB grating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68437" y="1683988"/>
            <a:ext cx="15295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Drude model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5202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ChangeArrowheads="1"/>
          </p:cNvSpPr>
          <p:nvPr/>
        </p:nvSpPr>
        <p:spPr bwMode="auto">
          <a:xfrm>
            <a:off x="0" y="838200"/>
            <a:ext cx="9144000" cy="76200"/>
          </a:xfrm>
          <a:prstGeom prst="rect">
            <a:avLst/>
          </a:prstGeom>
          <a:gradFill rotWithShape="1">
            <a:gsLst>
              <a:gs pos="0">
                <a:srgbClr val="000099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7411" name="Text Box 4"/>
          <p:cNvSpPr txBox="1">
            <a:spLocks noChangeArrowheads="1"/>
          </p:cNvSpPr>
          <p:nvPr/>
        </p:nvSpPr>
        <p:spPr bwMode="auto">
          <a:xfrm>
            <a:off x="0" y="990600"/>
            <a:ext cx="8991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2400" b="1" dirty="0">
                <a:solidFill>
                  <a:srgbClr val="CC0000"/>
                </a:solidFill>
                <a:ea typeface="黑体" pitchFamily="2" charset="-122"/>
              </a:rPr>
              <a:t>基本</a:t>
            </a:r>
            <a:r>
              <a:rPr lang="zh-CN" altLang="en-US" sz="2400" b="1" dirty="0" smtClean="0">
                <a:solidFill>
                  <a:srgbClr val="CC0000"/>
                </a:solidFill>
                <a:ea typeface="黑体" pitchFamily="2" charset="-122"/>
              </a:rPr>
              <a:t>结构和参数</a:t>
            </a:r>
            <a:endParaRPr lang="zh-CN" altLang="en-US" sz="2400" b="1" dirty="0">
              <a:solidFill>
                <a:srgbClr val="CC0000"/>
              </a:solidFill>
              <a:ea typeface="黑体" pitchFamily="2" charset="-122"/>
            </a:endParaRPr>
          </a:p>
        </p:txBody>
      </p:sp>
      <p:sp>
        <p:nvSpPr>
          <p:cNvPr id="17412" name="Text Box 6"/>
          <p:cNvSpPr txBox="1">
            <a:spLocks noChangeArrowheads="1"/>
          </p:cNvSpPr>
          <p:nvPr/>
        </p:nvSpPr>
        <p:spPr bwMode="auto">
          <a:xfrm>
            <a:off x="304800" y="6172200"/>
            <a:ext cx="40386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altLang="zh-CN" sz="2400" b="1" dirty="0">
                <a:latin typeface="Times New Roman" pitchFamily="18" charset="0"/>
                <a:ea typeface="楷体_GB2312" pitchFamily="49" charset="-122"/>
              </a:rPr>
              <a:t>SE-DFB-QCL</a:t>
            </a:r>
            <a:r>
              <a:rPr lang="zh-CN" altLang="en-US" sz="2400" b="1" dirty="0">
                <a:latin typeface="楷体_GB2312" pitchFamily="49" charset="-122"/>
                <a:ea typeface="楷体_GB2312" pitchFamily="49" charset="-122"/>
              </a:rPr>
              <a:t>结构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示意图</a:t>
            </a:r>
            <a:endParaRPr lang="en-US" altLang="zh-CN" sz="2400" b="1" dirty="0" smtClean="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17413" name="Rectangle 7"/>
          <p:cNvSpPr>
            <a:spLocks noChangeArrowheads="1"/>
          </p:cNvSpPr>
          <p:nvPr/>
        </p:nvSpPr>
        <p:spPr bwMode="auto">
          <a:xfrm>
            <a:off x="152400" y="39624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17414" name="Rectangle 11"/>
          <p:cNvSpPr>
            <a:spLocks noChangeArrowheads="1"/>
          </p:cNvSpPr>
          <p:nvPr/>
        </p:nvSpPr>
        <p:spPr bwMode="auto">
          <a:xfrm>
            <a:off x="228600" y="35052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17453" name="Text Box 718"/>
          <p:cNvSpPr txBox="1">
            <a:spLocks noChangeArrowheads="1"/>
          </p:cNvSpPr>
          <p:nvPr/>
        </p:nvSpPr>
        <p:spPr bwMode="auto">
          <a:xfrm>
            <a:off x="4724400" y="6400800"/>
            <a:ext cx="3962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2400" b="1" dirty="0">
                <a:latin typeface="楷体_GB2312" pitchFamily="49" charset="-122"/>
                <a:ea typeface="楷体_GB2312" pitchFamily="49" charset="-122"/>
              </a:rPr>
              <a:t>各层掺杂浓度及折射率</a:t>
            </a:r>
          </a:p>
        </p:txBody>
      </p:sp>
      <p:sp>
        <p:nvSpPr>
          <p:cNvPr id="17455" name="Text Box 769"/>
          <p:cNvSpPr txBox="1">
            <a:spLocks noChangeArrowheads="1"/>
          </p:cNvSpPr>
          <p:nvPr/>
        </p:nvSpPr>
        <p:spPr bwMode="auto">
          <a:xfrm>
            <a:off x="76200" y="76200"/>
            <a:ext cx="88392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3600" b="1" dirty="0" smtClean="0">
                <a:latin typeface="楷体_GB2312" pitchFamily="49" charset="-122"/>
                <a:ea typeface="楷体_GB2312" pitchFamily="49" charset="-122"/>
              </a:rPr>
              <a:t>基于耦合波模型的理论计算</a:t>
            </a:r>
            <a:endParaRPr lang="zh-CN" altLang="en-US" sz="3600" b="1" dirty="0">
              <a:latin typeface="楷体_GB2312" pitchFamily="49" charset="-122"/>
              <a:ea typeface="楷体_GB2312" pitchFamily="49" charset="-122"/>
            </a:endParaRPr>
          </a:p>
        </p:txBody>
      </p:sp>
      <p:pic>
        <p:nvPicPr>
          <p:cNvPr id="11" name="图片 10" descr="图片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47800"/>
            <a:ext cx="4533561" cy="4657344"/>
          </a:xfrm>
          <a:prstGeom prst="rect">
            <a:avLst/>
          </a:prstGeom>
        </p:spPr>
      </p:pic>
      <p:pic>
        <p:nvPicPr>
          <p:cNvPr id="17457" name="Picture 49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191000" y="3429000"/>
            <a:ext cx="4724401" cy="28871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" name="Text Box 220"/>
          <p:cNvSpPr txBox="1">
            <a:spLocks noChangeArrowheads="1"/>
          </p:cNvSpPr>
          <p:nvPr/>
        </p:nvSpPr>
        <p:spPr bwMode="auto">
          <a:xfrm>
            <a:off x="5791200" y="1371600"/>
            <a:ext cx="2971800" cy="1938992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zh-CN" altLang="en-US" sz="2400" dirty="0">
                <a:latin typeface="黑体" pitchFamily="2" charset="-122"/>
                <a:ea typeface="黑体" pitchFamily="2" charset="-122"/>
              </a:rPr>
              <a:t>激射波长：</a:t>
            </a:r>
            <a:r>
              <a:rPr lang="en-US" altLang="zh-CN" sz="2400" dirty="0" smtClean="0">
                <a:latin typeface="Times New Roman" pitchFamily="18" charset="0"/>
                <a:ea typeface="黑体" pitchFamily="2" charset="-122"/>
              </a:rPr>
              <a:t>~ 4.7 </a:t>
            </a:r>
            <a:r>
              <a:rPr lang="en-US" altLang="zh-CN" sz="2400" dirty="0">
                <a:latin typeface="Times New Roman" pitchFamily="18" charset="0"/>
                <a:ea typeface="黑体" pitchFamily="2" charset="-122"/>
              </a:rPr>
              <a:t>µm</a:t>
            </a:r>
          </a:p>
          <a:p>
            <a:r>
              <a:rPr lang="zh-CN" altLang="en-US" sz="2400" dirty="0">
                <a:latin typeface="黑体" pitchFamily="2" charset="-122"/>
                <a:ea typeface="黑体" pitchFamily="2" charset="-122"/>
              </a:rPr>
              <a:t>有效折射率：</a:t>
            </a:r>
            <a:r>
              <a:rPr lang="en-US" altLang="zh-CN" sz="2400" dirty="0">
                <a:latin typeface="Times New Roman" pitchFamily="18" charset="0"/>
                <a:ea typeface="黑体" pitchFamily="2" charset="-122"/>
              </a:rPr>
              <a:t>~</a:t>
            </a:r>
            <a:r>
              <a:rPr lang="en-US" altLang="zh-CN" sz="2400" dirty="0" smtClean="0">
                <a:latin typeface="Times New Roman" pitchFamily="18" charset="0"/>
                <a:ea typeface="黑体" pitchFamily="2" charset="-122"/>
              </a:rPr>
              <a:t>3.16</a:t>
            </a:r>
            <a:endParaRPr lang="en-US" altLang="zh-CN" sz="2400" dirty="0">
              <a:latin typeface="Times New Roman" pitchFamily="18" charset="0"/>
              <a:ea typeface="黑体" pitchFamily="2" charset="-122"/>
            </a:endParaRPr>
          </a:p>
          <a:p>
            <a:r>
              <a:rPr lang="zh-CN" altLang="en-US" sz="2400" dirty="0" smtClean="0">
                <a:latin typeface="黑体" pitchFamily="2" charset="-122"/>
                <a:ea typeface="黑体" pitchFamily="2" charset="-122"/>
              </a:rPr>
              <a:t>周期</a:t>
            </a:r>
            <a:r>
              <a:rPr lang="zh-CN" altLang="en-US" sz="2400" dirty="0">
                <a:latin typeface="黑体" pitchFamily="2" charset="-122"/>
                <a:ea typeface="黑体" pitchFamily="2" charset="-122"/>
              </a:rPr>
              <a:t>：</a:t>
            </a:r>
            <a:r>
              <a:rPr lang="en-US" altLang="zh-CN" sz="2400" dirty="0" smtClean="0">
                <a:latin typeface="Times New Roman" pitchFamily="18" charset="0"/>
                <a:ea typeface="黑体" pitchFamily="2" charset="-122"/>
              </a:rPr>
              <a:t>~1.48 </a:t>
            </a:r>
            <a:r>
              <a:rPr lang="en-US" altLang="zh-CN" sz="2400" dirty="0">
                <a:latin typeface="Times New Roman" pitchFamily="18" charset="0"/>
                <a:ea typeface="黑体" pitchFamily="2" charset="-122"/>
              </a:rPr>
              <a:t>µm</a:t>
            </a:r>
          </a:p>
          <a:p>
            <a:r>
              <a:rPr lang="zh-CN" altLang="en-US" sz="2400" dirty="0">
                <a:latin typeface="黑体" pitchFamily="2" charset="-122"/>
                <a:ea typeface="黑体" pitchFamily="2" charset="-122"/>
              </a:rPr>
              <a:t>深度：</a:t>
            </a:r>
            <a:r>
              <a:rPr lang="en-US" altLang="zh-CN" sz="2400" dirty="0" smtClean="0">
                <a:latin typeface="Times New Roman" pitchFamily="18" charset="0"/>
                <a:ea typeface="黑体" pitchFamily="2" charset="-122"/>
              </a:rPr>
              <a:t>~0.5 </a:t>
            </a:r>
            <a:r>
              <a:rPr lang="en-US" altLang="zh-CN" sz="2400" dirty="0">
                <a:latin typeface="Times New Roman" pitchFamily="18" charset="0"/>
                <a:ea typeface="黑体" pitchFamily="2" charset="-122"/>
              </a:rPr>
              <a:t>µm</a:t>
            </a:r>
          </a:p>
          <a:p>
            <a:r>
              <a:rPr lang="zh-CN" altLang="en-US" sz="2400" dirty="0">
                <a:latin typeface="黑体" pitchFamily="2" charset="-122"/>
                <a:ea typeface="黑体" pitchFamily="2" charset="-122"/>
              </a:rPr>
              <a:t>占空比</a:t>
            </a:r>
            <a:r>
              <a:rPr lang="zh-CN" altLang="en-US" sz="2400" dirty="0" smtClean="0">
                <a:latin typeface="黑体" pitchFamily="2" charset="-122"/>
                <a:ea typeface="黑体" pitchFamily="2" charset="-122"/>
              </a:rPr>
              <a:t>：？</a:t>
            </a:r>
            <a:endParaRPr lang="en-US" altLang="zh-CN" sz="2400" dirty="0">
              <a:latin typeface="Times New Roman" pitchFamily="18" charset="0"/>
              <a:ea typeface="黑体" pitchFamily="2" charset="-122"/>
            </a:endParaRPr>
          </a:p>
        </p:txBody>
      </p:sp>
      <p:sp>
        <p:nvSpPr>
          <p:cNvPr id="14" name="虚尾箭头 13"/>
          <p:cNvSpPr/>
          <p:nvPr/>
        </p:nvSpPr>
        <p:spPr>
          <a:xfrm>
            <a:off x="4038600" y="2362200"/>
            <a:ext cx="1524000" cy="762000"/>
          </a:xfrm>
          <a:prstGeom prst="striped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室温设计</a:t>
            </a:r>
            <a:endParaRPr lang="zh-CN" altLang="en-US" dirty="0"/>
          </a:p>
        </p:txBody>
      </p:sp>
      <p:sp>
        <p:nvSpPr>
          <p:cNvPr id="17" name="灯片编号占位符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54E3378-DF98-41CE-B109-66062A30A5B6}" type="slidenum">
              <a:rPr lang="en-US" altLang="zh-CN" smtClean="0"/>
              <a:pPr>
                <a:defRPr/>
              </a:pPr>
              <a:t>37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364682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ChangeArrowheads="1"/>
          </p:cNvSpPr>
          <p:nvPr/>
        </p:nvSpPr>
        <p:spPr bwMode="auto">
          <a:xfrm>
            <a:off x="0" y="838200"/>
            <a:ext cx="9144000" cy="76200"/>
          </a:xfrm>
          <a:prstGeom prst="rect">
            <a:avLst/>
          </a:prstGeom>
          <a:gradFill rotWithShape="1">
            <a:gsLst>
              <a:gs pos="0">
                <a:srgbClr val="000099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7411" name="Text Box 4"/>
          <p:cNvSpPr txBox="1">
            <a:spLocks noChangeArrowheads="1"/>
          </p:cNvSpPr>
          <p:nvPr/>
        </p:nvSpPr>
        <p:spPr bwMode="auto">
          <a:xfrm>
            <a:off x="0" y="990600"/>
            <a:ext cx="8991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2400" b="1" dirty="0" smtClean="0">
                <a:solidFill>
                  <a:srgbClr val="CC0000"/>
                </a:solidFill>
                <a:ea typeface="黑体" pitchFamily="2" charset="-122"/>
              </a:rPr>
              <a:t>器件后工艺</a:t>
            </a:r>
            <a:endParaRPr lang="zh-CN" altLang="en-US" sz="2400" b="1" dirty="0">
              <a:solidFill>
                <a:srgbClr val="CC0000"/>
              </a:solidFill>
              <a:ea typeface="黑体" pitchFamily="2" charset="-122"/>
            </a:endParaRPr>
          </a:p>
        </p:txBody>
      </p:sp>
      <p:sp>
        <p:nvSpPr>
          <p:cNvPr id="17413" name="Rectangle 7"/>
          <p:cNvSpPr>
            <a:spLocks noChangeArrowheads="1"/>
          </p:cNvSpPr>
          <p:nvPr/>
        </p:nvSpPr>
        <p:spPr bwMode="auto">
          <a:xfrm>
            <a:off x="152400" y="39624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17414" name="Rectangle 11"/>
          <p:cNvSpPr>
            <a:spLocks noChangeArrowheads="1"/>
          </p:cNvSpPr>
          <p:nvPr/>
        </p:nvSpPr>
        <p:spPr bwMode="auto">
          <a:xfrm>
            <a:off x="228600" y="35052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17455" name="Text Box 769"/>
          <p:cNvSpPr txBox="1">
            <a:spLocks noChangeArrowheads="1"/>
          </p:cNvSpPr>
          <p:nvPr/>
        </p:nvSpPr>
        <p:spPr bwMode="auto">
          <a:xfrm>
            <a:off x="76200" y="76200"/>
            <a:ext cx="8839200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/>
            <a:r>
              <a:rPr lang="zh-CN" altLang="en-US" sz="3600" dirty="0" smtClean="0">
                <a:latin typeface="Times New Roman" pitchFamily="18" charset="0"/>
                <a:ea typeface="黑体" pitchFamily="2" charset="-122"/>
              </a:rPr>
              <a:t>波长</a:t>
            </a:r>
            <a:r>
              <a:rPr lang="en-US" altLang="zh-CN" sz="3600" dirty="0" smtClean="0">
                <a:latin typeface="Times New Roman" pitchFamily="18" charset="0"/>
                <a:ea typeface="黑体" pitchFamily="2" charset="-122"/>
              </a:rPr>
              <a:t>4.6 </a:t>
            </a:r>
            <a:r>
              <a:rPr lang="en-US" altLang="zh-CN" sz="3600" dirty="0" smtClean="0">
                <a:latin typeface="Times New Roman" pitchFamily="18" charset="0"/>
              </a:rPr>
              <a:t>µm SE-DFB-QCL</a:t>
            </a:r>
            <a:r>
              <a:rPr lang="zh-CN" altLang="en-US" sz="3600" dirty="0" smtClean="0">
                <a:ea typeface="黑体" pitchFamily="2" charset="-122"/>
              </a:rPr>
              <a:t>的制备</a:t>
            </a:r>
            <a:endParaRPr lang="zh-CN" altLang="en-US" sz="3600" dirty="0" smtClean="0"/>
          </a:p>
          <a:p>
            <a:endParaRPr lang="zh-CN" altLang="en-US" sz="3600" b="1" dirty="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27651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7652" name="Rectangle 4"/>
          <p:cNvSpPr>
            <a:spLocks noChangeArrowheads="1"/>
          </p:cNvSpPr>
          <p:nvPr/>
        </p:nvSpPr>
        <p:spPr bwMode="auto">
          <a:xfrm>
            <a:off x="0" y="265747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3048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 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27659" name="Rectangle 1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7660" name="Rectangle 12"/>
          <p:cNvSpPr>
            <a:spLocks noChangeArrowheads="1"/>
          </p:cNvSpPr>
          <p:nvPr/>
        </p:nvSpPr>
        <p:spPr bwMode="auto">
          <a:xfrm>
            <a:off x="0" y="265747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3048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 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27663" name="Rectangle 15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7664" name="Rectangle 16"/>
          <p:cNvSpPr>
            <a:spLocks noChangeArrowheads="1"/>
          </p:cNvSpPr>
          <p:nvPr/>
        </p:nvSpPr>
        <p:spPr bwMode="auto">
          <a:xfrm>
            <a:off x="0" y="260985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3048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 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47107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7108" name="Rectangle 4"/>
          <p:cNvSpPr>
            <a:spLocks noChangeArrowheads="1"/>
          </p:cNvSpPr>
          <p:nvPr/>
        </p:nvSpPr>
        <p:spPr bwMode="auto">
          <a:xfrm>
            <a:off x="0" y="261937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3048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 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pic>
        <p:nvPicPr>
          <p:cNvPr id="48174" name="Picture 4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" y="1524000"/>
            <a:ext cx="5887528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8175" name="Picture 4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172200" y="1447800"/>
            <a:ext cx="2569135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8177" name="Picture 49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733801" y="2971800"/>
            <a:ext cx="5029200" cy="145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8178" name="Picture 50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52400" y="4648200"/>
            <a:ext cx="5410200" cy="14924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8179" name="Picture 51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526947" y="4648200"/>
            <a:ext cx="3617053" cy="14656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8181" name="Picture 53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1143000" y="2971800"/>
            <a:ext cx="2514600" cy="13984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8182" name="Rectangle 54"/>
          <p:cNvSpPr>
            <a:spLocks noChangeArrowheads="1"/>
          </p:cNvSpPr>
          <p:nvPr/>
        </p:nvSpPr>
        <p:spPr bwMode="auto">
          <a:xfrm>
            <a:off x="228600" y="3048000"/>
            <a:ext cx="685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SiO</a:t>
            </a:r>
            <a:r>
              <a:rPr kumimoji="0" lang="en-US" altLang="zh-CN" b="0" i="0" u="none" strike="noStrike" cap="none" normalizeH="0" baseline="-3000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2</a:t>
            </a:r>
            <a:endParaRPr kumimoji="0" lang="en-US" altLang="zh-CN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cxnSp>
        <p:nvCxnSpPr>
          <p:cNvPr id="76" name="直接箭头连接符 75"/>
          <p:cNvCxnSpPr/>
          <p:nvPr/>
        </p:nvCxnSpPr>
        <p:spPr>
          <a:xfrm flipV="1">
            <a:off x="762000" y="3048000"/>
            <a:ext cx="457200" cy="7620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灯片编号占位符 2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54E3378-DF98-41CE-B109-66062A30A5B6}" type="slidenum">
              <a:rPr lang="en-US" altLang="zh-CN" smtClean="0"/>
              <a:pPr>
                <a:defRPr/>
              </a:pPr>
              <a:t>38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380837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ChangeArrowheads="1"/>
          </p:cNvSpPr>
          <p:nvPr/>
        </p:nvSpPr>
        <p:spPr bwMode="auto">
          <a:xfrm>
            <a:off x="0" y="838200"/>
            <a:ext cx="9144000" cy="76200"/>
          </a:xfrm>
          <a:prstGeom prst="rect">
            <a:avLst/>
          </a:prstGeom>
          <a:gradFill rotWithShape="1">
            <a:gsLst>
              <a:gs pos="0">
                <a:srgbClr val="000099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7411" name="Text Box 4"/>
          <p:cNvSpPr txBox="1">
            <a:spLocks noChangeArrowheads="1"/>
          </p:cNvSpPr>
          <p:nvPr/>
        </p:nvSpPr>
        <p:spPr bwMode="auto">
          <a:xfrm>
            <a:off x="0" y="990600"/>
            <a:ext cx="8991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2400" b="1" dirty="0" smtClean="0">
                <a:solidFill>
                  <a:srgbClr val="CC0000"/>
                </a:solidFill>
                <a:ea typeface="黑体" pitchFamily="2" charset="-122"/>
              </a:rPr>
              <a:t>器件最终形貌</a:t>
            </a:r>
            <a:endParaRPr lang="zh-CN" altLang="en-US" sz="2400" b="1" dirty="0">
              <a:solidFill>
                <a:srgbClr val="CC0000"/>
              </a:solidFill>
              <a:ea typeface="黑体" pitchFamily="2" charset="-122"/>
            </a:endParaRPr>
          </a:p>
        </p:txBody>
      </p:sp>
      <p:sp>
        <p:nvSpPr>
          <p:cNvPr id="17413" name="Rectangle 7"/>
          <p:cNvSpPr>
            <a:spLocks noChangeArrowheads="1"/>
          </p:cNvSpPr>
          <p:nvPr/>
        </p:nvSpPr>
        <p:spPr bwMode="auto">
          <a:xfrm>
            <a:off x="152400" y="39624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17414" name="Rectangle 11"/>
          <p:cNvSpPr>
            <a:spLocks noChangeArrowheads="1"/>
          </p:cNvSpPr>
          <p:nvPr/>
        </p:nvSpPr>
        <p:spPr bwMode="auto">
          <a:xfrm>
            <a:off x="228600" y="35052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17455" name="Text Box 769"/>
          <p:cNvSpPr txBox="1">
            <a:spLocks noChangeArrowheads="1"/>
          </p:cNvSpPr>
          <p:nvPr/>
        </p:nvSpPr>
        <p:spPr bwMode="auto">
          <a:xfrm>
            <a:off x="76200" y="76200"/>
            <a:ext cx="8839200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/>
            <a:r>
              <a:rPr lang="zh-CN" altLang="en-US" sz="3600" dirty="0" smtClean="0">
                <a:latin typeface="Times New Roman" pitchFamily="18" charset="0"/>
                <a:ea typeface="黑体" pitchFamily="2" charset="-122"/>
              </a:rPr>
              <a:t>波长</a:t>
            </a:r>
            <a:r>
              <a:rPr lang="en-US" altLang="zh-CN" sz="3600" dirty="0" smtClean="0">
                <a:latin typeface="Times New Roman" pitchFamily="18" charset="0"/>
                <a:ea typeface="黑体" pitchFamily="2" charset="-122"/>
              </a:rPr>
              <a:t>4.6 </a:t>
            </a:r>
            <a:r>
              <a:rPr lang="en-US" altLang="zh-CN" sz="3600" dirty="0" smtClean="0">
                <a:latin typeface="Times New Roman" pitchFamily="18" charset="0"/>
              </a:rPr>
              <a:t>µm SE-DFB-QCL</a:t>
            </a:r>
            <a:r>
              <a:rPr lang="zh-CN" altLang="en-US" sz="3600" dirty="0" smtClean="0">
                <a:ea typeface="黑体" pitchFamily="2" charset="-122"/>
              </a:rPr>
              <a:t>的制备</a:t>
            </a:r>
            <a:endParaRPr lang="zh-CN" altLang="en-US" sz="3600" dirty="0" smtClean="0"/>
          </a:p>
          <a:p>
            <a:endParaRPr lang="zh-CN" altLang="en-US" sz="3600" b="1" dirty="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27651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7652" name="Rectangle 4"/>
          <p:cNvSpPr>
            <a:spLocks noChangeArrowheads="1"/>
          </p:cNvSpPr>
          <p:nvPr/>
        </p:nvSpPr>
        <p:spPr bwMode="auto">
          <a:xfrm>
            <a:off x="0" y="265747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3048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 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27659" name="Rectangle 1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7660" name="Rectangle 12"/>
          <p:cNvSpPr>
            <a:spLocks noChangeArrowheads="1"/>
          </p:cNvSpPr>
          <p:nvPr/>
        </p:nvSpPr>
        <p:spPr bwMode="auto">
          <a:xfrm>
            <a:off x="0" y="265747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3048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 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27663" name="Rectangle 15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7664" name="Rectangle 16"/>
          <p:cNvSpPr>
            <a:spLocks noChangeArrowheads="1"/>
          </p:cNvSpPr>
          <p:nvPr/>
        </p:nvSpPr>
        <p:spPr bwMode="auto">
          <a:xfrm>
            <a:off x="0" y="260985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3048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 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47107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7108" name="Rectangle 4"/>
          <p:cNvSpPr>
            <a:spLocks noChangeArrowheads="1"/>
          </p:cNvSpPr>
          <p:nvPr/>
        </p:nvSpPr>
        <p:spPr bwMode="auto">
          <a:xfrm>
            <a:off x="0" y="261937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3048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 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pic>
        <p:nvPicPr>
          <p:cNvPr id="21" name="图片 20" descr="Layout7，发文章专用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2400" y="1600200"/>
            <a:ext cx="6858000" cy="4873428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7086600" y="3429000"/>
            <a:ext cx="1981200" cy="1631216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zh-CN" altLang="en-US" dirty="0" smtClean="0">
                <a:latin typeface="黑体" pitchFamily="2" charset="-122"/>
                <a:ea typeface="黑体" pitchFamily="2" charset="-122"/>
              </a:rPr>
              <a:t>实际尺寸</a:t>
            </a:r>
            <a:endParaRPr lang="en-US" altLang="zh-CN" dirty="0" smtClean="0">
              <a:latin typeface="黑体" pitchFamily="2" charset="-122"/>
              <a:ea typeface="黑体" pitchFamily="2" charset="-122"/>
            </a:endParaRPr>
          </a:p>
          <a:p>
            <a:endParaRPr lang="en-US" altLang="zh-CN" dirty="0" smtClean="0">
              <a:latin typeface="黑体" pitchFamily="2" charset="-122"/>
              <a:ea typeface="黑体" pitchFamily="2" charset="-122"/>
            </a:endParaRPr>
          </a:p>
          <a:p>
            <a:r>
              <a:rPr lang="zh-CN" altLang="en-US" dirty="0" smtClean="0">
                <a:latin typeface="黑体" pitchFamily="2" charset="-122"/>
                <a:ea typeface="黑体" pitchFamily="2" charset="-122"/>
              </a:rPr>
              <a:t>周期：</a:t>
            </a:r>
            <a:r>
              <a:rPr lang="en-US" altLang="zh-CN" dirty="0" smtClean="0">
                <a:latin typeface="Times New Roman" pitchFamily="18" charset="0"/>
                <a:ea typeface="黑体" pitchFamily="2" charset="-122"/>
              </a:rPr>
              <a:t>~1.48 µm</a:t>
            </a:r>
          </a:p>
          <a:p>
            <a:r>
              <a:rPr lang="zh-CN" altLang="en-US" dirty="0" smtClean="0">
                <a:latin typeface="黑体" pitchFamily="2" charset="-122"/>
                <a:ea typeface="黑体" pitchFamily="2" charset="-122"/>
              </a:rPr>
              <a:t>深度：</a:t>
            </a:r>
            <a:r>
              <a:rPr lang="en-US" altLang="zh-CN" dirty="0" smtClean="0">
                <a:latin typeface="Times New Roman" pitchFamily="18" charset="0"/>
                <a:ea typeface="黑体" pitchFamily="2" charset="-122"/>
              </a:rPr>
              <a:t>~0.7 µm</a:t>
            </a:r>
          </a:p>
          <a:p>
            <a:r>
              <a:rPr lang="zh-CN" altLang="en-US" dirty="0" smtClean="0">
                <a:latin typeface="黑体" pitchFamily="2" charset="-122"/>
                <a:ea typeface="黑体" pitchFamily="2" charset="-122"/>
              </a:rPr>
              <a:t>占空比：</a:t>
            </a:r>
            <a:r>
              <a:rPr lang="en-US" altLang="zh-CN" dirty="0" smtClean="0">
                <a:latin typeface="黑体" pitchFamily="2" charset="-122"/>
                <a:ea typeface="黑体" pitchFamily="2" charset="-122"/>
              </a:rPr>
              <a:t>25%</a:t>
            </a:r>
            <a:endParaRPr lang="en-US" altLang="zh-CN" dirty="0">
              <a:latin typeface="Times New Roman" pitchFamily="18" charset="0"/>
              <a:ea typeface="黑体" pitchFamily="2" charset="-122"/>
            </a:endParaRPr>
          </a:p>
        </p:txBody>
      </p:sp>
      <p:sp>
        <p:nvSpPr>
          <p:cNvPr id="19" name="灯片编号占位符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54E3378-DF98-41CE-B109-66062A30A5B6}" type="slidenum">
              <a:rPr lang="en-US" altLang="zh-CN" smtClean="0"/>
              <a:pPr>
                <a:defRPr/>
              </a:pPr>
              <a:t>39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210259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 research experience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InP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-based Quantum Cascade (QC) Lasers</a:t>
            </a:r>
          </a:p>
          <a:p>
            <a:pPr lvl="1">
              <a:buFont typeface="Wingdings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urface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-emitting DFB QC lasers at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λ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~ 4.6 µm </a:t>
            </a:r>
          </a:p>
          <a:p>
            <a:r>
              <a:rPr lang="en-US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InAs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-based 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Interband Cascade (IC) 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lasers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Single-mode DFB IC laser at </a:t>
            </a:r>
            <a:r>
              <a:rPr lang="el-GR" dirty="0">
                <a:latin typeface="Times New Roman" panose="02020603050405020304" pitchFamily="18" charset="0"/>
                <a:cs typeface="Times New Roman" panose="02020603050405020304" pitchFamily="18" charset="0"/>
              </a:rPr>
              <a:t>λ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=4.5 </a:t>
            </a:r>
            <a:r>
              <a:rPr lang="el-GR" dirty="0">
                <a:latin typeface="Times New Roman" panose="02020603050405020304" pitchFamily="18" charset="0"/>
                <a:cs typeface="Times New Roman" panose="02020603050405020304" pitchFamily="18" charset="0"/>
              </a:rPr>
              <a:t>μ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 </a:t>
            </a:r>
            <a:endParaRPr lang="en-US" b="1" dirty="0">
              <a:solidFill>
                <a:srgbClr val="3333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rgbClr val="3333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CW operation above RT at </a:t>
            </a:r>
            <a:r>
              <a:rPr lang="el-GR" b="1" dirty="0">
                <a:solidFill>
                  <a:srgbClr val="3333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λ</a:t>
            </a:r>
            <a:r>
              <a:rPr lang="en-US" b="1" dirty="0">
                <a:solidFill>
                  <a:srgbClr val="3333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=4.6-4.8 </a:t>
            </a:r>
            <a:r>
              <a:rPr lang="el-GR" b="1" dirty="0">
                <a:solidFill>
                  <a:srgbClr val="3333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μ</a:t>
            </a:r>
            <a:r>
              <a:rPr lang="en-US" b="1" dirty="0">
                <a:solidFill>
                  <a:srgbClr val="3333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Pulsed operation above RT at </a:t>
            </a:r>
            <a:r>
              <a:rPr lang="el-GR" dirty="0">
                <a:latin typeface="Times New Roman" panose="02020603050405020304" pitchFamily="18" charset="0"/>
                <a:cs typeface="Times New Roman" panose="02020603050405020304" pitchFamily="18" charset="0"/>
              </a:rPr>
              <a:t>λ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=6.2-6.7 </a:t>
            </a:r>
            <a:r>
              <a:rPr lang="el-GR" dirty="0">
                <a:latin typeface="Times New Roman" panose="02020603050405020304" pitchFamily="18" charset="0"/>
                <a:cs typeface="Times New Roman" panose="02020603050405020304" pitchFamily="18" charset="0"/>
              </a:rPr>
              <a:t>μ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Electrically widely tunable IC laser near </a:t>
            </a:r>
            <a:r>
              <a:rPr lang="el-GR" dirty="0">
                <a:latin typeface="Times New Roman" panose="02020603050405020304" pitchFamily="18" charset="0"/>
                <a:cs typeface="Times New Roman" panose="02020603050405020304" pitchFamily="18" charset="0"/>
              </a:rPr>
              <a:t>λ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=7 </a:t>
            </a:r>
            <a:r>
              <a:rPr lang="el-GR" dirty="0">
                <a:latin typeface="Times New Roman" panose="02020603050405020304" pitchFamily="18" charset="0"/>
                <a:cs typeface="Times New Roman" panose="02020603050405020304" pitchFamily="18" charset="0"/>
              </a:rPr>
              <a:t>μ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 </a:t>
            </a:r>
            <a:endParaRPr lang="en-US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GaSb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-based type-I IC lasers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3333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CW operation above RT at </a:t>
            </a:r>
            <a:r>
              <a:rPr lang="el-GR" dirty="0">
                <a:solidFill>
                  <a:srgbClr val="3333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λ</a:t>
            </a:r>
            <a:r>
              <a:rPr lang="en-US" dirty="0">
                <a:solidFill>
                  <a:srgbClr val="3333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=3.2 </a:t>
            </a:r>
            <a:r>
              <a:rPr lang="el-GR" dirty="0">
                <a:solidFill>
                  <a:srgbClr val="3333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μ</a:t>
            </a:r>
            <a:r>
              <a:rPr lang="en-US" dirty="0">
                <a:solidFill>
                  <a:srgbClr val="3333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83951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ChangeArrowheads="1"/>
          </p:cNvSpPr>
          <p:nvPr/>
        </p:nvSpPr>
        <p:spPr bwMode="auto">
          <a:xfrm>
            <a:off x="0" y="838200"/>
            <a:ext cx="9144000" cy="76200"/>
          </a:xfrm>
          <a:prstGeom prst="rect">
            <a:avLst/>
          </a:prstGeom>
          <a:gradFill rotWithShape="1">
            <a:gsLst>
              <a:gs pos="0">
                <a:srgbClr val="000099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7411" name="Text Box 4"/>
          <p:cNvSpPr txBox="1">
            <a:spLocks noChangeArrowheads="1"/>
          </p:cNvSpPr>
          <p:nvPr/>
        </p:nvSpPr>
        <p:spPr bwMode="auto">
          <a:xfrm>
            <a:off x="0" y="990600"/>
            <a:ext cx="8991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2400" b="1" dirty="0" smtClean="0">
                <a:solidFill>
                  <a:srgbClr val="CC0000"/>
                </a:solidFill>
                <a:ea typeface="黑体" pitchFamily="2" charset="-122"/>
              </a:rPr>
              <a:t>光谱</a:t>
            </a:r>
            <a:endParaRPr lang="zh-CN" altLang="en-US" sz="2400" b="1" dirty="0">
              <a:solidFill>
                <a:srgbClr val="CC0000"/>
              </a:solidFill>
              <a:ea typeface="黑体" pitchFamily="2" charset="-122"/>
            </a:endParaRPr>
          </a:p>
        </p:txBody>
      </p:sp>
      <p:sp>
        <p:nvSpPr>
          <p:cNvPr id="17413" name="Rectangle 7"/>
          <p:cNvSpPr>
            <a:spLocks noChangeArrowheads="1"/>
          </p:cNvSpPr>
          <p:nvPr/>
        </p:nvSpPr>
        <p:spPr bwMode="auto">
          <a:xfrm>
            <a:off x="152400" y="39624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17414" name="Rectangle 11"/>
          <p:cNvSpPr>
            <a:spLocks noChangeArrowheads="1"/>
          </p:cNvSpPr>
          <p:nvPr/>
        </p:nvSpPr>
        <p:spPr bwMode="auto">
          <a:xfrm>
            <a:off x="228600" y="35052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17455" name="Text Box 769"/>
          <p:cNvSpPr txBox="1">
            <a:spLocks noChangeArrowheads="1"/>
          </p:cNvSpPr>
          <p:nvPr/>
        </p:nvSpPr>
        <p:spPr bwMode="auto">
          <a:xfrm>
            <a:off x="76200" y="76200"/>
            <a:ext cx="8839200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/>
            <a:r>
              <a:rPr lang="zh-CN" altLang="en-US" sz="3600" dirty="0" smtClean="0">
                <a:latin typeface="Times New Roman" pitchFamily="18" charset="0"/>
                <a:ea typeface="黑体" pitchFamily="2" charset="-122"/>
              </a:rPr>
              <a:t>波长</a:t>
            </a:r>
            <a:r>
              <a:rPr lang="en-US" altLang="zh-CN" sz="3600" dirty="0" smtClean="0">
                <a:latin typeface="Times New Roman" pitchFamily="18" charset="0"/>
                <a:ea typeface="黑体" pitchFamily="2" charset="-122"/>
              </a:rPr>
              <a:t>4.6 </a:t>
            </a:r>
            <a:r>
              <a:rPr lang="en-US" altLang="zh-CN" sz="3600" dirty="0" smtClean="0">
                <a:latin typeface="Times New Roman" pitchFamily="18" charset="0"/>
              </a:rPr>
              <a:t>µm SE-DFB-QCL</a:t>
            </a:r>
            <a:r>
              <a:rPr lang="zh-CN" altLang="en-US" sz="3600" dirty="0" smtClean="0">
                <a:ea typeface="黑体" pitchFamily="2" charset="-122"/>
              </a:rPr>
              <a:t>的表征</a:t>
            </a:r>
            <a:endParaRPr lang="zh-CN" altLang="en-US" sz="3600" dirty="0" smtClean="0"/>
          </a:p>
          <a:p>
            <a:endParaRPr lang="zh-CN" altLang="en-US" sz="3600" b="1" dirty="0">
              <a:latin typeface="楷体_GB2312" pitchFamily="49" charset="-122"/>
              <a:ea typeface="楷体_GB2312" pitchFamily="49" charset="-122"/>
            </a:endParaRPr>
          </a:p>
        </p:txBody>
      </p:sp>
      <p:pic>
        <p:nvPicPr>
          <p:cNvPr id="7" name="图片 6" descr="Graph4，变温光谱，5个谱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66800" y="1600201"/>
            <a:ext cx="5791200" cy="449458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295400" y="6172200"/>
            <a:ext cx="6629400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sz="2400" dirty="0" smtClean="0"/>
              <a:t>单模，</a:t>
            </a:r>
            <a:r>
              <a:rPr lang="en-US" altLang="zh-CN" sz="2400" dirty="0" smtClean="0"/>
              <a:t>SMSR&gt;15 dB</a:t>
            </a:r>
            <a:r>
              <a:rPr lang="zh-CN" altLang="en-US" sz="2400" dirty="0" smtClean="0"/>
              <a:t>，中心波长</a:t>
            </a:r>
            <a:r>
              <a:rPr lang="en-US" altLang="zh-CN" sz="2400" dirty="0" smtClean="0"/>
              <a:t>4.5748~4.6795 </a:t>
            </a:r>
            <a:r>
              <a:rPr lang="en-US" altLang="zh-CN" sz="2400" dirty="0" err="1" smtClean="0"/>
              <a:t>μm</a:t>
            </a:r>
            <a:endParaRPr lang="zh-CN" altLang="en-US" sz="2400" dirty="0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54E3378-DF98-41CE-B109-66062A30A5B6}" type="slidenum">
              <a:rPr lang="en-US" altLang="zh-CN" smtClean="0"/>
              <a:pPr>
                <a:defRPr/>
              </a:pPr>
              <a:t>40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031235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-33807"/>
            <a:ext cx="8229600" cy="1143000"/>
          </a:xfrm>
        </p:spPr>
        <p:txBody>
          <a:bodyPr/>
          <a:lstStyle/>
          <a:p>
            <a:pPr algn="l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hy interband cascade (IC) lasers?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990600"/>
            <a:ext cx="6553200" cy="3505200"/>
          </a:xfrm>
        </p:spPr>
        <p:txBody>
          <a:bodyPr>
            <a:normAutofit/>
          </a:bodyPr>
          <a:lstStyle/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Mid-IR: 3-8 </a:t>
            </a:r>
            <a:r>
              <a:rPr lang="el-GR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μ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m;  Long-IR: 8~15 </a:t>
            </a:r>
            <a:r>
              <a:rPr lang="el-GR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μ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</a:p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Applications:</a:t>
            </a:r>
          </a:p>
          <a:p>
            <a:pPr>
              <a:buFont typeface="Wingdings" charset="2"/>
              <a:buChar char="Ø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Gas-sensing</a:t>
            </a:r>
          </a:p>
          <a:p>
            <a:pPr marL="0" indent="0">
              <a:buNone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(ppb-level trace gas)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charset="2"/>
              <a:buChar char="Ø"/>
            </a:pPr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charset="2"/>
              <a:buChar char="Ø"/>
            </a:pPr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charset="2"/>
              <a:buChar char="Ø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Free space optical communications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charset="2"/>
              <a:buChar char="Ø"/>
            </a:pPr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 descr="C:\_work\_OU PhD Research\Dissertation area\CH1\Figure 1-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0299" y="1524000"/>
            <a:ext cx="3695701" cy="1986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4191000"/>
            <a:ext cx="2749113" cy="203881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990600"/>
            <a:ext cx="2792730" cy="1524977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3895500" y="5715000"/>
            <a:ext cx="527954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imes" pitchFamily="2" charset="0"/>
              </a:rPr>
              <a:t>Highly energy efficient! 1/10 of </a:t>
            </a:r>
            <a:r>
              <a:rPr lang="en-US" dirty="0" smtClean="0">
                <a:latin typeface="Times" pitchFamily="2" charset="0"/>
              </a:rPr>
              <a:t>competitor (QC laser). </a:t>
            </a:r>
          </a:p>
          <a:p>
            <a:r>
              <a:rPr lang="en-US" dirty="0" smtClean="0">
                <a:latin typeface="Times" pitchFamily="2" charset="0"/>
              </a:rPr>
              <a:t>Using </a:t>
            </a:r>
            <a:r>
              <a:rPr lang="en-US" dirty="0" smtClean="0"/>
              <a:t>iPhone </a:t>
            </a:r>
            <a:r>
              <a:rPr lang="en-US" dirty="0"/>
              <a:t>6 battery (10.5 </a:t>
            </a:r>
            <a:r>
              <a:rPr lang="en-US" dirty="0" err="1"/>
              <a:t>Wh</a:t>
            </a:r>
            <a:r>
              <a:rPr lang="en-US" dirty="0"/>
              <a:t>) can work ~50 hours.</a:t>
            </a:r>
          </a:p>
        </p:txBody>
      </p:sp>
      <p:sp>
        <p:nvSpPr>
          <p:cNvPr id="5" name="Rectangle 4"/>
          <p:cNvSpPr/>
          <p:nvPr/>
        </p:nvSpPr>
        <p:spPr>
          <a:xfrm>
            <a:off x="6096000" y="2667000"/>
            <a:ext cx="289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aseline="30000" dirty="0" smtClean="0">
                <a:latin typeface="Times New Roman"/>
                <a:cs typeface="Times New Roman"/>
              </a:rPr>
              <a:t>Launch:  2011.11.26</a:t>
            </a:r>
          </a:p>
          <a:p>
            <a:r>
              <a:rPr lang="en-US" baseline="30000" dirty="0" smtClean="0">
                <a:latin typeface="Times New Roman"/>
                <a:cs typeface="Times New Roman"/>
              </a:rPr>
              <a:t>Landing: 2012.8.6</a:t>
            </a:r>
            <a:endParaRPr lang="en-US" dirty="0">
              <a:latin typeface="Times New Roman"/>
              <a:cs typeface="Times New Roman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05400" y="3505200"/>
            <a:ext cx="3886200" cy="194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9278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M</a:t>
            </a:r>
            <a:r>
              <a:rPr lang="en-US" dirty="0" smtClean="0"/>
              <a:t>ethane </a:t>
            </a:r>
            <a:r>
              <a:rPr lang="en-US" dirty="0"/>
              <a:t>on </a:t>
            </a:r>
            <a:r>
              <a:rPr lang="en-US" dirty="0" smtClean="0"/>
              <a:t>Mars? No?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159476"/>
            <a:ext cx="5509260" cy="5532120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228600" y="4343400"/>
            <a:ext cx="3200400" cy="5334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032700" y="4091970"/>
            <a:ext cx="40109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3333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One year after landing…</a:t>
            </a:r>
          </a:p>
        </p:txBody>
      </p:sp>
    </p:spTree>
    <p:extLst>
      <p:ext uri="{BB962C8B-B14F-4D97-AF65-F5344CB8AC3E}">
        <p14:creationId xmlns:p14="http://schemas.microsoft.com/office/powerpoint/2010/main" val="30496918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Methane </a:t>
            </a:r>
            <a:r>
              <a:rPr lang="en-US" dirty="0"/>
              <a:t>on </a:t>
            </a:r>
            <a:r>
              <a:rPr lang="en-US" dirty="0" smtClean="0"/>
              <a:t>Mars? Yes!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470" y="1676399"/>
            <a:ext cx="4724400" cy="3087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876800" y="1524000"/>
            <a:ext cx="36225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3333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Another year passes</a:t>
            </a:r>
            <a:r>
              <a:rPr lang="en-US" sz="2800" b="1" dirty="0" smtClean="0">
                <a:solidFill>
                  <a:srgbClr val="3333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2667000"/>
            <a:ext cx="4610615" cy="38190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152400" y="5715000"/>
            <a:ext cx="358313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 Mars year = 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687 </a:t>
            </a:r>
            <a:r>
              <a:rPr lang="en-US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earth days</a:t>
            </a:r>
          </a:p>
          <a:p>
            <a:r>
              <a:rPr lang="en-US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 Mars day = 1 earth day + 41 min</a:t>
            </a:r>
            <a:endParaRPr lang="en-US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82432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76200" y="1143000"/>
            <a:ext cx="723900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Shared issues for any interband lasers: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free carrier absorption loss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Auger recombination </a:t>
            </a:r>
            <a:r>
              <a:rPr 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dominates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J</a:t>
            </a:r>
            <a:r>
              <a:rPr lang="en-US" sz="20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(=e∙n</a:t>
            </a:r>
            <a:r>
              <a:rPr lang="en-US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l-G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l-GR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τ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2000" baseline="-25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Advantages of cascade structure 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reduce n</a:t>
            </a:r>
            <a:r>
              <a:rPr lang="en-US" sz="20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-&gt; reduce Auger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+mj-lt"/>
              <a:buAutoNum type="arabicPeriod"/>
            </a:pPr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+mj-lt"/>
              <a:buAutoNum type="arabicPeriod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+mj-lt"/>
              <a:buAutoNum type="arabicPeriod"/>
            </a:pPr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Analogy: power transmission line -&gt; lower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ohmic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loss</a:t>
            </a: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76200"/>
            <a:ext cx="8610600" cy="990600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Why interband cascade (IC) </a:t>
            </a:r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lasers?</a:t>
            </a:r>
            <a:b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vs. non-cascade interband lasers</a:t>
            </a:r>
            <a:endParaRPr lang="en-US" sz="31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2286000"/>
            <a:ext cx="3124199" cy="266988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5562600" y="1981200"/>
            <a:ext cx="35052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rgbClr val="3333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1400" dirty="0">
                <a:solidFill>
                  <a:srgbClr val="3333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1400" dirty="0" smtClean="0">
                <a:solidFill>
                  <a:srgbClr val="3333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Yang</a:t>
            </a:r>
            <a:r>
              <a:rPr lang="en-US" sz="1400" dirty="0">
                <a:solidFill>
                  <a:srgbClr val="3333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S. </a:t>
            </a:r>
            <a:r>
              <a:rPr lang="en-US" sz="1400" dirty="0" smtClean="0">
                <a:solidFill>
                  <a:srgbClr val="3333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Pei</a:t>
            </a:r>
            <a:r>
              <a:rPr lang="en-US" sz="1400" dirty="0">
                <a:solidFill>
                  <a:srgbClr val="3333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 J. Appl. Phys. 79,8197(1996</a:t>
            </a:r>
            <a:r>
              <a:rPr lang="en-US" sz="1400" dirty="0" smtClean="0">
                <a:solidFill>
                  <a:srgbClr val="3333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1400" dirty="0">
              <a:solidFill>
                <a:srgbClr val="3333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endParaRPr lang="en-US"/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0887341"/>
              </p:ext>
            </p:extLst>
          </p:nvPr>
        </p:nvGraphicFramePr>
        <p:xfrm>
          <a:off x="533400" y="3657600"/>
          <a:ext cx="4572001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1000"/>
                <a:gridCol w="1400776"/>
                <a:gridCol w="1316965"/>
                <a:gridCol w="1473260"/>
              </a:tblGrid>
              <a:tr h="370840"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type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equivalent circuit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key</a:t>
                      </a:r>
                      <a:r>
                        <a:rPr lang="en-US" sz="16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difference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MQW</a:t>
                      </a:r>
                      <a:r>
                        <a:rPr lang="en-US" sz="20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laser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 parallel 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low voltage 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IC laser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 smtClean="0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 series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low current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600" y="5029200"/>
            <a:ext cx="2362200" cy="1685136"/>
          </a:xfrm>
          <a:prstGeom prst="rect">
            <a:avLst/>
          </a:prstGeom>
        </p:spPr>
      </p:pic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59247431"/>
              </p:ext>
            </p:extLst>
          </p:nvPr>
        </p:nvGraphicFramePr>
        <p:xfrm>
          <a:off x="4514850" y="3346450"/>
          <a:ext cx="114300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7" name="Equation" r:id="rId6" imgW="114300" imgH="165100" progId="Equation.3">
                  <p:embed/>
                </p:oleObj>
              </mc:Choice>
              <mc:Fallback>
                <p:oleObj name="Equation" r:id="rId6" imgW="114300" imgH="165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514850" y="3346450"/>
                        <a:ext cx="114300" cy="165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51291298"/>
              </p:ext>
            </p:extLst>
          </p:nvPr>
        </p:nvGraphicFramePr>
        <p:xfrm>
          <a:off x="838200" y="2286001"/>
          <a:ext cx="3886200" cy="4201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8" name="Equation" r:id="rId8" imgW="2349500" imgH="254000" progId="Equation.3">
                  <p:embed/>
                </p:oleObj>
              </mc:Choice>
              <mc:Fallback>
                <p:oleObj name="Equation" r:id="rId8" imgW="2349500" imgH="2540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838200" y="2286001"/>
                        <a:ext cx="3886200" cy="4201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51766127"/>
              </p:ext>
            </p:extLst>
          </p:nvPr>
        </p:nvGraphicFramePr>
        <p:xfrm>
          <a:off x="4514850" y="3346450"/>
          <a:ext cx="114300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9" name="Equation" r:id="rId10" imgW="114300" imgH="165100" progId="Equation.3">
                  <p:embed/>
                </p:oleObj>
              </mc:Choice>
              <mc:Fallback>
                <p:oleObj name="Equation" r:id="rId10" imgW="114300" imgH="165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514850" y="3346450"/>
                        <a:ext cx="114300" cy="165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08174070"/>
              </p:ext>
            </p:extLst>
          </p:nvPr>
        </p:nvGraphicFramePr>
        <p:xfrm>
          <a:off x="3632201" y="1600200"/>
          <a:ext cx="482599" cy="308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0" name="Equation" r:id="rId12" imgW="317500" imgH="203200" progId="Equation.3">
                  <p:embed/>
                </p:oleObj>
              </mc:Choice>
              <mc:Fallback>
                <p:oleObj name="Equation" r:id="rId12" imgW="3175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3632201" y="1600200"/>
                        <a:ext cx="482599" cy="3088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228600" y="6041648"/>
            <a:ext cx="5749779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Times New Roman"/>
                <a:cs typeface="Times New Roman"/>
              </a:rPr>
              <a:t>GaN</a:t>
            </a:r>
            <a:r>
              <a:rPr lang="en-US" dirty="0" smtClean="0">
                <a:latin typeface="Times New Roman"/>
                <a:cs typeface="Times New Roman"/>
              </a:rPr>
              <a:t> LED in a cascade structure overcame efficiency droop.</a:t>
            </a:r>
          </a:p>
          <a:p>
            <a:r>
              <a:rPr lang="en-US" sz="1600" dirty="0" smtClean="0">
                <a:latin typeface="Times New Roman"/>
                <a:cs typeface="Times New Roman"/>
              </a:rPr>
              <a:t>F. </a:t>
            </a:r>
            <a:r>
              <a:rPr lang="en-US" sz="1600" dirty="0" err="1" smtClean="0">
                <a:latin typeface="Times New Roman"/>
                <a:cs typeface="Times New Roman"/>
              </a:rPr>
              <a:t>Akyol</a:t>
            </a:r>
            <a:r>
              <a:rPr lang="en-US" sz="1600" dirty="0" smtClean="0">
                <a:latin typeface="Times New Roman"/>
                <a:cs typeface="Times New Roman"/>
              </a:rPr>
              <a:t>, et al., Appl. Phys. </a:t>
            </a:r>
            <a:r>
              <a:rPr lang="en-US" sz="1600" dirty="0" err="1" smtClean="0">
                <a:latin typeface="Times New Roman"/>
                <a:cs typeface="Times New Roman"/>
              </a:rPr>
              <a:t>Lett</a:t>
            </a:r>
            <a:r>
              <a:rPr lang="en-US" sz="1600" dirty="0" smtClean="0">
                <a:latin typeface="Times New Roman"/>
                <a:cs typeface="Times New Roman"/>
              </a:rPr>
              <a:t>. 103,081107(2013)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1107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066800"/>
            <a:ext cx="8305800" cy="6095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Only two technologies capable of CW RT in mid-IR</a:t>
            </a:r>
          </a:p>
        </p:txBody>
      </p:sp>
      <p:graphicFrame>
        <p:nvGraphicFramePr>
          <p:cNvPr id="4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84643962"/>
              </p:ext>
            </p:extLst>
          </p:nvPr>
        </p:nvGraphicFramePr>
        <p:xfrm>
          <a:off x="152400" y="1600200"/>
          <a:ext cx="8763000" cy="3779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7834"/>
                <a:gridCol w="2688166"/>
                <a:gridCol w="2667000"/>
              </a:tblGrid>
              <a:tr h="370840">
                <a:tc>
                  <a:txBody>
                    <a:bodyPr/>
                    <a:lstStyle/>
                    <a:p>
                      <a:endParaRPr lang="en-US" sz="3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QC</a:t>
                      </a:r>
                      <a:r>
                        <a:rPr lang="en-US" sz="320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laser</a:t>
                      </a:r>
                      <a:endParaRPr lang="en-US" sz="3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IC laser</a:t>
                      </a:r>
                      <a:endParaRPr lang="en-US" sz="3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material</a:t>
                      </a:r>
                      <a:r>
                        <a:rPr lang="en-US" sz="24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system</a:t>
                      </a:r>
                      <a:endParaRPr 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InGaAs</a:t>
                      </a:r>
                      <a:r>
                        <a:rPr lang="en-US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en-US" sz="24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InAlAs</a:t>
                      </a:r>
                      <a:r>
                        <a:rPr lang="en-US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en-US" sz="24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InP</a:t>
                      </a:r>
                      <a:endParaRPr 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effectLst/>
                          <a:latin typeface="Times New Roman"/>
                          <a:ea typeface="宋体"/>
                        </a:rPr>
                        <a:t>InAs/</a:t>
                      </a:r>
                      <a:r>
                        <a:rPr lang="en-US" sz="2400" dirty="0" err="1" smtClean="0">
                          <a:effectLst/>
                          <a:latin typeface="Times New Roman"/>
                          <a:ea typeface="宋体"/>
                        </a:rPr>
                        <a:t>GaSb</a:t>
                      </a:r>
                      <a:r>
                        <a:rPr lang="en-US" sz="2400" dirty="0" smtClean="0">
                          <a:effectLst/>
                          <a:latin typeface="Times New Roman"/>
                          <a:ea typeface="宋体"/>
                        </a:rPr>
                        <a:t>/AlSb</a:t>
                      </a:r>
                      <a:r>
                        <a:rPr lang="en-US" sz="1800" dirty="0" smtClean="0">
                          <a:effectLst/>
                          <a:latin typeface="Times New Roman"/>
                          <a:ea typeface="宋体"/>
                        </a:rPr>
                        <a:t> </a:t>
                      </a:r>
                      <a:endParaRPr 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kern="1200" baseline="0" dirty="0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carrier transition, lifetime</a:t>
                      </a:r>
                      <a:endParaRPr lang="en-US" sz="2400" kern="1200" baseline="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kern="1200" dirty="0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inter-subband, ~1 </a:t>
                      </a:r>
                      <a:r>
                        <a:rPr lang="en-US" sz="2400" kern="1200" dirty="0" err="1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ps</a:t>
                      </a:r>
                      <a:endParaRPr lang="en-US" sz="2400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kern="1200" dirty="0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interband, ~</a:t>
                      </a:r>
                      <a:r>
                        <a:rPr lang="en-US" sz="2400" kern="1200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 ns </a:t>
                      </a:r>
                      <a:endParaRPr lang="en-US" sz="2400" kern="120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kern="1200" baseline="0" dirty="0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threshold current density</a:t>
                      </a:r>
                      <a:endParaRPr lang="en-US" sz="2400" kern="1200" baseline="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kern="1200" dirty="0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860 A/cm</a:t>
                      </a:r>
                      <a:r>
                        <a:rPr lang="en-US" sz="2400" kern="1200" baseline="30000" dirty="0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US" sz="2400" kern="1200" dirty="0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@4.6</a:t>
                      </a:r>
                      <a:r>
                        <a:rPr lang="el-GR" sz="2400" kern="1200" dirty="0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μ</a:t>
                      </a:r>
                      <a:r>
                        <a:rPr lang="en-US" sz="2400" kern="1200" dirty="0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m</a:t>
                      </a:r>
                      <a:endParaRPr lang="en-US" sz="2400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kern="1200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100 A/cm</a:t>
                      </a:r>
                      <a:r>
                        <a:rPr lang="en-US" sz="2400" b="1" kern="1200" baseline="30000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US" sz="2400" b="1" kern="1200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@3.6</a:t>
                      </a:r>
                      <a:r>
                        <a:rPr lang="el-GR" sz="2400" b="1" kern="1200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μ</a:t>
                      </a:r>
                      <a:r>
                        <a:rPr lang="en-US" sz="2400" b="1" kern="1200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m</a:t>
                      </a:r>
                      <a:endParaRPr lang="en-US" sz="2400" b="1" kern="120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kern="1200" baseline="0" dirty="0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threshold voltage</a:t>
                      </a:r>
                      <a:endParaRPr lang="en-US" sz="2400" kern="1200" baseline="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kern="1200" dirty="0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12.8 V (40 stages)</a:t>
                      </a:r>
                      <a:endParaRPr lang="en-US" sz="2400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kern="1200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 V </a:t>
                      </a:r>
                      <a:r>
                        <a:rPr lang="en-US" sz="2400" kern="1200" dirty="0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(10 stages)</a:t>
                      </a:r>
                      <a:endParaRPr lang="en-US" sz="2400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threshold power density</a:t>
                      </a:r>
                      <a:endParaRPr 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 kW/cm</a:t>
                      </a:r>
                      <a:r>
                        <a:rPr lang="en-US" sz="2400" baseline="30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2400" baseline="30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kern="1200" dirty="0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0.3 kW/cm</a:t>
                      </a:r>
                      <a:r>
                        <a:rPr lang="en-US" sz="2400" kern="1200" baseline="30000" dirty="0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</a:t>
                      </a:r>
                      <a:endParaRPr 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kern="1200" dirty="0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maximum output power</a:t>
                      </a:r>
                      <a:endParaRPr lang="en-US" sz="2400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5.1</a:t>
                      </a:r>
                      <a:r>
                        <a:rPr lang="en-US" sz="2400" baseline="0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W</a:t>
                      </a:r>
                      <a:endParaRPr lang="en-US" sz="240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 W</a:t>
                      </a:r>
                      <a:endParaRPr 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kern="1200" dirty="0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thermal conductivity</a:t>
                      </a:r>
                      <a:endParaRPr lang="en-US" sz="2400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InP</a:t>
                      </a:r>
                      <a:r>
                        <a:rPr lang="en-US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</a:t>
                      </a:r>
                      <a:r>
                        <a:rPr lang="en-US" sz="24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68 </a:t>
                      </a:r>
                      <a:r>
                        <a:rPr lang="en-US" sz="2400" dirty="0" smtClean="0">
                          <a:solidFill>
                            <a:srgbClr val="FF0000"/>
                          </a:solidFill>
                          <a:effectLst/>
                          <a:latin typeface="Times New Roman"/>
                          <a:ea typeface="宋体"/>
                        </a:rPr>
                        <a:t>W/</a:t>
                      </a:r>
                      <a:r>
                        <a:rPr lang="en-US" sz="2400" dirty="0" err="1" smtClean="0">
                          <a:solidFill>
                            <a:srgbClr val="FF0000"/>
                          </a:solidFill>
                          <a:effectLst/>
                          <a:latin typeface="Times New Roman"/>
                          <a:ea typeface="宋体"/>
                        </a:rPr>
                        <a:t>m∙K</a:t>
                      </a:r>
                      <a:r>
                        <a:rPr lang="en-US" sz="2400" dirty="0" smtClean="0">
                          <a:solidFill>
                            <a:srgbClr val="FF0000"/>
                          </a:solidFill>
                          <a:effectLst/>
                          <a:latin typeface="Times New Roman"/>
                          <a:ea typeface="宋体"/>
                        </a:rPr>
                        <a:t> </a:t>
                      </a:r>
                      <a:endParaRPr lang="en-US" sz="240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GaSb:33; InAs:27</a:t>
                      </a:r>
                      <a:endParaRPr 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09600" y="6167735"/>
            <a:ext cx="7709996" cy="46166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IC laser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is a better solution for battery powered applications.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581400" y="5536755"/>
            <a:ext cx="51603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ref: APL, 95,141113 (2009) ; APL, 102,231123(2013)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APL, 89,181102 (2011); Opt Exp., 22,7702(2014)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304800" y="76200"/>
            <a:ext cx="8610600" cy="990600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Why interband cascade (IC) </a:t>
            </a:r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lasers?</a:t>
            </a:r>
            <a:b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vs. quantum cascade (QC) lasers</a:t>
            </a:r>
            <a:endParaRPr lang="en-US" sz="3100" dirty="0"/>
          </a:p>
        </p:txBody>
      </p:sp>
    </p:spTree>
    <p:extLst>
      <p:ext uri="{BB962C8B-B14F-4D97-AF65-F5344CB8AC3E}">
        <p14:creationId xmlns:p14="http://schemas.microsoft.com/office/powerpoint/2010/main" val="30028822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Elemental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629DD1"/>
      </a:accent1>
      <a:accent2>
        <a:srgbClr val="297FD5"/>
      </a:accent2>
      <a:accent3>
        <a:srgbClr val="7F8FA9"/>
      </a:accent3>
      <a:accent4>
        <a:srgbClr val="4A66AC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5890</TotalTime>
  <Words>2353</Words>
  <Application>Microsoft Macintosh PowerPoint</Application>
  <PresentationFormat>On-screen Show (4:3)</PresentationFormat>
  <Paragraphs>470</Paragraphs>
  <Slides>40</Slides>
  <Notes>18</Notes>
  <HiddenSlides>3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2" baseType="lpstr">
      <vt:lpstr>Office Theme</vt:lpstr>
      <vt:lpstr>Equation</vt:lpstr>
      <vt:lpstr>Presentation at Hisense Photonics</vt:lpstr>
      <vt:lpstr>Outline</vt:lpstr>
      <vt:lpstr>Educational Background</vt:lpstr>
      <vt:lpstr>My research experience</vt:lpstr>
      <vt:lpstr>Why interband cascade (IC) lasers?</vt:lpstr>
      <vt:lpstr>Methane on Mars? No?</vt:lpstr>
      <vt:lpstr>Methane on Mars? Yes!</vt:lpstr>
      <vt:lpstr>Why interband cascade (IC) lasers? vs. non-cascade interband lasers</vt:lpstr>
      <vt:lpstr>Why interband cascade (IC) lasers? vs. quantum cascade (QC) lasers</vt:lpstr>
      <vt:lpstr>Snapshot of IC laser development</vt:lpstr>
      <vt:lpstr>Real device &amp; testing set-up</vt:lpstr>
      <vt:lpstr>InAs-based Single-mode DFB IC laser</vt:lpstr>
      <vt:lpstr>Laser design for lowering Jth(T) </vt:lpstr>
      <vt:lpstr>Band structure of IC laser</vt:lpstr>
      <vt:lpstr>Waveguide structures of IC lasers</vt:lpstr>
      <vt:lpstr>Optical waveguide optimization(1)</vt:lpstr>
      <vt:lpstr>Optical waveguide optimization(2)</vt:lpstr>
      <vt:lpstr>Optical waveguide optimization(3)</vt:lpstr>
      <vt:lpstr>CW RT operation at λ=4.6-4.8 μm (1) </vt:lpstr>
      <vt:lpstr>CW RT operation at λ=4.6-4.8 μm (2) </vt:lpstr>
      <vt:lpstr>This work compare with others </vt:lpstr>
      <vt:lpstr>IC laser designed at λ=6.2-6.7 μm  </vt:lpstr>
      <vt:lpstr>Pulsed RT operation at λ=6.2-6.7 μm</vt:lpstr>
      <vt:lpstr>2015 status of IC laser at λ&gt; 6μm </vt:lpstr>
      <vt:lpstr>Electrically wide-tunable IC lasers </vt:lpstr>
      <vt:lpstr>Electrically wide-tunable IC lasers </vt:lpstr>
      <vt:lpstr>Electrically wide-tunable IC lasers </vt:lpstr>
      <vt:lpstr>Electrically wide-tunable IC lasers </vt:lpstr>
      <vt:lpstr>Electrically wide-tunable IC lasers </vt:lpstr>
      <vt:lpstr>Electrically wide-tunable IC lasers </vt:lpstr>
      <vt:lpstr>GaSb-based type-I IC lasers at λ=3.2μm</vt:lpstr>
      <vt:lpstr>A detour after graduation </vt:lpstr>
      <vt:lpstr>My expertise</vt:lpstr>
      <vt:lpstr>What I can do for Hisense Photonics</vt:lpstr>
      <vt:lpstr>Back up</vt:lpstr>
      <vt:lpstr>Waveguide variations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High-performance InAs-based Interband Cascade Lasers</dc:title>
  <dc:creator>Yuchao_Macbook</dc:creator>
  <cp:lastModifiedBy>Yuchao Jiang</cp:lastModifiedBy>
  <cp:revision>823</cp:revision>
  <cp:lastPrinted>2016-04-26T23:08:48Z</cp:lastPrinted>
  <dcterms:created xsi:type="dcterms:W3CDTF">2006-08-16T00:00:00Z</dcterms:created>
  <dcterms:modified xsi:type="dcterms:W3CDTF">2018-12-10T02:34:37Z</dcterms:modified>
</cp:coreProperties>
</file>